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8" r:id="rId3"/>
    <p:sldId id="257" r:id="rId4"/>
    <p:sldId id="259" r:id="rId5"/>
    <p:sldId id="291" r:id="rId6"/>
    <p:sldId id="267" r:id="rId7"/>
    <p:sldId id="268" r:id="rId8"/>
    <p:sldId id="269" r:id="rId9"/>
    <p:sldId id="270" r:id="rId10"/>
    <p:sldId id="264" r:id="rId11"/>
    <p:sldId id="272" r:id="rId12"/>
    <p:sldId id="271" r:id="rId13"/>
    <p:sldId id="273" r:id="rId14"/>
    <p:sldId id="274" r:id="rId15"/>
    <p:sldId id="276" r:id="rId16"/>
    <p:sldId id="275" r:id="rId17"/>
    <p:sldId id="277" r:id="rId18"/>
    <p:sldId id="281" r:id="rId19"/>
    <p:sldId id="282" r:id="rId20"/>
    <p:sldId id="265" r:id="rId21"/>
    <p:sldId id="286" r:id="rId22"/>
    <p:sldId id="280" r:id="rId23"/>
    <p:sldId id="283" r:id="rId24"/>
    <p:sldId id="284" r:id="rId25"/>
    <p:sldId id="285" r:id="rId26"/>
    <p:sldId id="300" r:id="rId27"/>
    <p:sldId id="301" r:id="rId28"/>
    <p:sldId id="292" r:id="rId29"/>
    <p:sldId id="293" r:id="rId30"/>
    <p:sldId id="294" r:id="rId31"/>
    <p:sldId id="296" r:id="rId32"/>
    <p:sldId id="295" r:id="rId33"/>
    <p:sldId id="297" r:id="rId34"/>
    <p:sldId id="298" r:id="rId35"/>
    <p:sldId id="299" r:id="rId36"/>
    <p:sldId id="302" r:id="rId37"/>
    <p:sldId id="290" r:id="rId38"/>
    <p:sldId id="287" r:id="rId39"/>
    <p:sldId id="288" r:id="rId40"/>
    <p:sldId id="289" r:id="rId41"/>
    <p:sldId id="303" r:id="rId42"/>
    <p:sldId id="260" r:id="rId4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94002" autoAdjust="0"/>
  </p:normalViewPr>
  <p:slideViewPr>
    <p:cSldViewPr snapToGrid="0" snapToObjects="1">
      <p:cViewPr>
        <p:scale>
          <a:sx n="58" d="100"/>
          <a:sy n="58" d="100"/>
        </p:scale>
        <p:origin x="156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784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71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53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8753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582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59094"/>
            <a:ext cx="10464800" cy="625812"/>
          </a:xfrm>
          <a:prstGeom prst="rect">
            <a:avLst/>
          </a:prstGeom>
        </p:spPr>
        <p:txBody>
          <a:bodyPr>
            <a:spAutoFit/>
          </a:bodyPr>
          <a:lstStyle>
            <a:lvl1pPr marL="0" indent="0" algn="ctr">
              <a:spcBef>
                <a:spcPts val="0"/>
              </a:spcBef>
              <a:buSzTx/>
              <a:buNone/>
              <a:defRPr sz="3400">
                <a:latin typeface="Zizou Slab" pitchFamily="2" charset="77"/>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3600" b="0" i="0" u="none" strike="noStrike" cap="none" spc="0" baseline="0">
          <a:ln>
            <a:noFill/>
          </a:ln>
          <a:solidFill>
            <a:schemeClr val="tx2"/>
          </a:solidFill>
          <a:uFillTx/>
          <a:latin typeface="Zizou Slab" pitchFamily="2" charset="77"/>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trello.com/b/AVVFr9Fo/upcride-20" TargetMode="External"/><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xd.adobe.com/view/70d6b2e9-5dee-42a2-7e0c-7da43be4fbe3-06e7/" TargetMode="External"/><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github.com/Cesar947/UPCRideMovile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documenter.getpostman.com/view/8810164/SVn3tvz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75B"/>
        </a:solidFill>
        <a:effectLst/>
      </p:bgPr>
    </p:bg>
    <p:spTree>
      <p:nvGrpSpPr>
        <p:cNvPr id="1" name=""/>
        <p:cNvGrpSpPr/>
        <p:nvPr/>
      </p:nvGrpSpPr>
      <p:grpSpPr>
        <a:xfrm>
          <a:off x="0" y="0"/>
          <a:ext cx="0" cy="0"/>
          <a:chOff x="0" y="0"/>
          <a:chExt cx="0" cy="0"/>
        </a:xfrm>
      </p:grpSpPr>
      <p:sp>
        <p:nvSpPr>
          <p:cNvPr id="119" name="Rectangle"/>
          <p:cNvSpPr/>
          <p:nvPr/>
        </p:nvSpPr>
        <p:spPr>
          <a:xfrm>
            <a:off x="-37715" y="-391614"/>
            <a:ext cx="13042515" cy="10145214"/>
          </a:xfrm>
          <a:prstGeom prst="rect">
            <a:avLst/>
          </a:prstGeom>
          <a:blipFill>
            <a:blip r:embed="rId2">
              <a:alphaModFix amt="50000"/>
            </a:blip>
          </a:blip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sp>
        <p:nvSpPr>
          <p:cNvPr id="120" name="APPLE  UX REVIEW"/>
          <p:cNvSpPr txBox="1"/>
          <p:nvPr/>
        </p:nvSpPr>
        <p:spPr>
          <a:xfrm>
            <a:off x="8812931" y="4075699"/>
            <a:ext cx="3391955"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5600" b="0">
                <a:solidFill>
                  <a:srgbClr val="FFFFFF"/>
                </a:solidFill>
                <a:latin typeface="Solano Gothic MVB Std Bold"/>
                <a:ea typeface="Solano Gothic MVB Std Bold"/>
                <a:cs typeface="Solano Gothic MVB Std Bold"/>
                <a:sym typeface="Solano Gothic MVB Std Bold"/>
              </a:defRPr>
            </a:lvl1pPr>
          </a:lstStyle>
          <a:p>
            <a:r>
              <a:rPr lang="es-US" sz="7200" b="1" dirty="0" err="1"/>
              <a:t>UPCRide</a:t>
            </a:r>
            <a:endParaRPr sz="7200" b="1" dirty="0"/>
          </a:p>
        </p:txBody>
      </p:sp>
      <p:pic>
        <p:nvPicPr>
          <p:cNvPr id="121" name="logo-footer-3.png" descr="logo-footer-3.png"/>
          <p:cNvPicPr>
            <a:picLocks noChangeAspect="1"/>
          </p:cNvPicPr>
          <p:nvPr/>
        </p:nvPicPr>
        <p:blipFill>
          <a:blip r:embed="rId3"/>
          <a:stretch>
            <a:fillRect/>
          </a:stretch>
        </p:blipFill>
        <p:spPr>
          <a:xfrm>
            <a:off x="11538317" y="651282"/>
            <a:ext cx="810261" cy="810261"/>
          </a:xfrm>
          <a:prstGeom prst="rect">
            <a:avLst/>
          </a:prstGeom>
          <a:ln w="12700">
            <a:miter lim="400000"/>
          </a:ln>
        </p:spPr>
      </p:pic>
      <p:sp>
        <p:nvSpPr>
          <p:cNvPr id="122" name="SI458 | Implementación de Aplicaciones para Dispositivos Apple"/>
          <p:cNvSpPr txBox="1"/>
          <p:nvPr/>
        </p:nvSpPr>
        <p:spPr>
          <a:xfrm>
            <a:off x="636884" y="8751330"/>
            <a:ext cx="5770811"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solidFill>
                  <a:srgbClr val="FFFFFF"/>
                </a:solidFill>
                <a:latin typeface="Zizou Slab"/>
                <a:ea typeface="Zizou Slab"/>
                <a:cs typeface="Zizou Slab"/>
                <a:sym typeface="Zizou Slab"/>
              </a:defRPr>
            </a:lvl1pPr>
          </a:lstStyle>
          <a:p>
            <a:r>
              <a:rPr lang="es-US" dirty="0"/>
              <a:t>CC75 </a:t>
            </a:r>
            <a:r>
              <a:rPr dirty="0"/>
              <a:t>| </a:t>
            </a:r>
            <a:r>
              <a:rPr lang="es-ES" dirty="0"/>
              <a:t>Aplicaciones para dispositivos móviles</a:t>
            </a:r>
            <a:endParaRPr dirty="0"/>
          </a:p>
        </p:txBody>
      </p:sp>
      <p:sp>
        <p:nvSpPr>
          <p:cNvPr id="123" name="UNIDAD 1 | IOS EXPERIENCES"/>
          <p:cNvSpPr txBox="1"/>
          <p:nvPr/>
        </p:nvSpPr>
        <p:spPr>
          <a:xfrm>
            <a:off x="8413205" y="3044194"/>
            <a:ext cx="3935373"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r">
              <a:defRPr b="0">
                <a:solidFill>
                  <a:srgbClr val="FFFFFF"/>
                </a:solidFill>
                <a:latin typeface="Zizou Slab Light"/>
                <a:ea typeface="Zizou Slab Light"/>
                <a:cs typeface="Zizou Slab Light"/>
                <a:sym typeface="Zizou Slab Light"/>
              </a:defRPr>
            </a:lvl1pPr>
          </a:lstStyle>
          <a:p>
            <a:r>
              <a:rPr lang="es-US" sz="4800" b="1" dirty="0"/>
              <a:t>STAGE REVIEW</a:t>
            </a:r>
            <a:endParaRPr sz="4800" b="1" dirty="0"/>
          </a:p>
        </p:txBody>
      </p:sp>
      <p:pic>
        <p:nvPicPr>
          <p:cNvPr id="124" name="ing-software-2.jpg" descr="ing-software-2.jpg"/>
          <p:cNvPicPr>
            <a:picLocks noChangeAspect="1"/>
          </p:cNvPicPr>
          <p:nvPr/>
        </p:nvPicPr>
        <p:blipFill>
          <a:blip r:embed="rId4"/>
          <a:srcRect l="47245" t="1724" r="34380"/>
          <a:stretch>
            <a:fillRect/>
          </a:stretch>
        </p:blipFill>
        <p:spPr>
          <a:xfrm>
            <a:off x="8932706" y="6641877"/>
            <a:ext cx="3415872" cy="3077106"/>
          </a:xfrm>
          <a:custGeom>
            <a:avLst/>
            <a:gdLst/>
            <a:ahLst/>
            <a:cxnLst>
              <a:cxn ang="0">
                <a:pos x="wd2" y="hd2"/>
              </a:cxn>
              <a:cxn ang="5400000">
                <a:pos x="wd2" y="hd2"/>
              </a:cxn>
              <a:cxn ang="10800000">
                <a:pos x="wd2" y="hd2"/>
              </a:cxn>
              <a:cxn ang="16200000">
                <a:pos x="wd2" y="hd2"/>
              </a:cxn>
            </a:cxnLst>
            <a:rect l="0" t="0" r="r" b="b"/>
            <a:pathLst>
              <a:path w="21501" h="21426" extrusionOk="0">
                <a:moveTo>
                  <a:pt x="12036" y="11"/>
                </a:moveTo>
                <a:cubicBezTo>
                  <a:pt x="11969" y="4"/>
                  <a:pt x="11875" y="86"/>
                  <a:pt x="11793" y="255"/>
                </a:cubicBezTo>
                <a:cubicBezTo>
                  <a:pt x="11620" y="612"/>
                  <a:pt x="10823" y="612"/>
                  <a:pt x="10650" y="255"/>
                </a:cubicBezTo>
                <a:cubicBezTo>
                  <a:pt x="10442" y="-174"/>
                  <a:pt x="10250" y="-45"/>
                  <a:pt x="10268" y="512"/>
                </a:cubicBezTo>
                <a:cubicBezTo>
                  <a:pt x="10282" y="927"/>
                  <a:pt x="10235" y="1061"/>
                  <a:pt x="10004" y="1227"/>
                </a:cubicBezTo>
                <a:cubicBezTo>
                  <a:pt x="9748" y="1413"/>
                  <a:pt x="9691" y="1410"/>
                  <a:pt x="9415" y="1235"/>
                </a:cubicBezTo>
                <a:cubicBezTo>
                  <a:pt x="9247" y="1129"/>
                  <a:pt x="9042" y="1069"/>
                  <a:pt x="8961" y="1101"/>
                </a:cubicBezTo>
                <a:cubicBezTo>
                  <a:pt x="8880" y="1133"/>
                  <a:pt x="8752" y="1105"/>
                  <a:pt x="8675" y="1038"/>
                </a:cubicBezTo>
                <a:cubicBezTo>
                  <a:pt x="8554" y="930"/>
                  <a:pt x="7724" y="876"/>
                  <a:pt x="5851" y="856"/>
                </a:cubicBezTo>
                <a:cubicBezTo>
                  <a:pt x="5534" y="853"/>
                  <a:pt x="5348" y="905"/>
                  <a:pt x="5365" y="990"/>
                </a:cubicBezTo>
                <a:cubicBezTo>
                  <a:pt x="5397" y="1151"/>
                  <a:pt x="4984" y="1426"/>
                  <a:pt x="4808" y="1362"/>
                </a:cubicBezTo>
                <a:cubicBezTo>
                  <a:pt x="4641" y="1300"/>
                  <a:pt x="3856" y="2142"/>
                  <a:pt x="3854" y="2385"/>
                </a:cubicBezTo>
                <a:cubicBezTo>
                  <a:pt x="3853" y="2495"/>
                  <a:pt x="3743" y="2605"/>
                  <a:pt x="3608" y="2626"/>
                </a:cubicBezTo>
                <a:cubicBezTo>
                  <a:pt x="3434" y="2653"/>
                  <a:pt x="3380" y="2731"/>
                  <a:pt x="3419" y="2894"/>
                </a:cubicBezTo>
                <a:cubicBezTo>
                  <a:pt x="3453" y="3038"/>
                  <a:pt x="3376" y="3197"/>
                  <a:pt x="3215" y="3321"/>
                </a:cubicBezTo>
                <a:cubicBezTo>
                  <a:pt x="3074" y="3430"/>
                  <a:pt x="2950" y="3652"/>
                  <a:pt x="2940" y="3811"/>
                </a:cubicBezTo>
                <a:cubicBezTo>
                  <a:pt x="2927" y="4007"/>
                  <a:pt x="2837" y="4110"/>
                  <a:pt x="2662" y="4139"/>
                </a:cubicBezTo>
                <a:cubicBezTo>
                  <a:pt x="2461" y="4171"/>
                  <a:pt x="2417" y="4243"/>
                  <a:pt x="2465" y="4447"/>
                </a:cubicBezTo>
                <a:cubicBezTo>
                  <a:pt x="2500" y="4592"/>
                  <a:pt x="2442" y="4870"/>
                  <a:pt x="2337" y="5067"/>
                </a:cubicBezTo>
                <a:cubicBezTo>
                  <a:pt x="2187" y="5347"/>
                  <a:pt x="2171" y="5477"/>
                  <a:pt x="2272" y="5656"/>
                </a:cubicBezTo>
                <a:cubicBezTo>
                  <a:pt x="2348" y="5789"/>
                  <a:pt x="2364" y="5955"/>
                  <a:pt x="2308" y="6055"/>
                </a:cubicBezTo>
                <a:cubicBezTo>
                  <a:pt x="2255" y="6149"/>
                  <a:pt x="2239" y="6276"/>
                  <a:pt x="2272" y="6335"/>
                </a:cubicBezTo>
                <a:cubicBezTo>
                  <a:pt x="2306" y="6395"/>
                  <a:pt x="2256" y="6542"/>
                  <a:pt x="2165" y="6659"/>
                </a:cubicBezTo>
                <a:cubicBezTo>
                  <a:pt x="2074" y="6776"/>
                  <a:pt x="1973" y="6964"/>
                  <a:pt x="1937" y="7078"/>
                </a:cubicBezTo>
                <a:cubicBezTo>
                  <a:pt x="1895" y="7208"/>
                  <a:pt x="1687" y="7312"/>
                  <a:pt x="1376" y="7358"/>
                </a:cubicBezTo>
                <a:cubicBezTo>
                  <a:pt x="1104" y="7399"/>
                  <a:pt x="777" y="7446"/>
                  <a:pt x="651" y="7465"/>
                </a:cubicBezTo>
                <a:cubicBezTo>
                  <a:pt x="509" y="7487"/>
                  <a:pt x="422" y="7597"/>
                  <a:pt x="422" y="7753"/>
                </a:cubicBezTo>
                <a:cubicBezTo>
                  <a:pt x="422" y="7892"/>
                  <a:pt x="364" y="8002"/>
                  <a:pt x="290" y="8002"/>
                </a:cubicBezTo>
                <a:cubicBezTo>
                  <a:pt x="53" y="8003"/>
                  <a:pt x="-29" y="8198"/>
                  <a:pt x="8" y="8674"/>
                </a:cubicBezTo>
                <a:cubicBezTo>
                  <a:pt x="52" y="9239"/>
                  <a:pt x="160" y="9321"/>
                  <a:pt x="822" y="9318"/>
                </a:cubicBezTo>
                <a:cubicBezTo>
                  <a:pt x="1722" y="9314"/>
                  <a:pt x="1907" y="9369"/>
                  <a:pt x="1915" y="9642"/>
                </a:cubicBezTo>
                <a:cubicBezTo>
                  <a:pt x="1924" y="9941"/>
                  <a:pt x="1748" y="10389"/>
                  <a:pt x="1658" y="10290"/>
                </a:cubicBezTo>
                <a:cubicBezTo>
                  <a:pt x="1623" y="10252"/>
                  <a:pt x="1498" y="10275"/>
                  <a:pt x="1379" y="10345"/>
                </a:cubicBezTo>
                <a:cubicBezTo>
                  <a:pt x="1210" y="10445"/>
                  <a:pt x="1188" y="10524"/>
                  <a:pt x="1279" y="10712"/>
                </a:cubicBezTo>
                <a:cubicBezTo>
                  <a:pt x="1359" y="10877"/>
                  <a:pt x="1359" y="10975"/>
                  <a:pt x="1276" y="11032"/>
                </a:cubicBezTo>
                <a:cubicBezTo>
                  <a:pt x="1199" y="11085"/>
                  <a:pt x="1228" y="11176"/>
                  <a:pt x="1358" y="11281"/>
                </a:cubicBezTo>
                <a:cubicBezTo>
                  <a:pt x="1550" y="11436"/>
                  <a:pt x="1544" y="11457"/>
                  <a:pt x="1258" y="11601"/>
                </a:cubicBezTo>
                <a:lnTo>
                  <a:pt x="951" y="11755"/>
                </a:lnTo>
                <a:lnTo>
                  <a:pt x="951" y="13466"/>
                </a:lnTo>
                <a:cubicBezTo>
                  <a:pt x="951" y="15003"/>
                  <a:pt x="973" y="15191"/>
                  <a:pt x="1169" y="15342"/>
                </a:cubicBezTo>
                <a:cubicBezTo>
                  <a:pt x="1347" y="15480"/>
                  <a:pt x="1365" y="15571"/>
                  <a:pt x="1272" y="15840"/>
                </a:cubicBezTo>
                <a:cubicBezTo>
                  <a:pt x="1188" y="16085"/>
                  <a:pt x="1200" y="16218"/>
                  <a:pt x="1319" y="16369"/>
                </a:cubicBezTo>
                <a:cubicBezTo>
                  <a:pt x="1407" y="16481"/>
                  <a:pt x="1454" y="16652"/>
                  <a:pt x="1422" y="16749"/>
                </a:cubicBezTo>
                <a:cubicBezTo>
                  <a:pt x="1391" y="16845"/>
                  <a:pt x="1410" y="16893"/>
                  <a:pt x="1465" y="16855"/>
                </a:cubicBezTo>
                <a:cubicBezTo>
                  <a:pt x="1520" y="16818"/>
                  <a:pt x="1740" y="16950"/>
                  <a:pt x="1954" y="17148"/>
                </a:cubicBezTo>
                <a:cubicBezTo>
                  <a:pt x="2251" y="17421"/>
                  <a:pt x="2316" y="17548"/>
                  <a:pt x="2222" y="17673"/>
                </a:cubicBezTo>
                <a:cubicBezTo>
                  <a:pt x="2124" y="17803"/>
                  <a:pt x="2186" y="17836"/>
                  <a:pt x="2519" y="17835"/>
                </a:cubicBezTo>
                <a:cubicBezTo>
                  <a:pt x="2899" y="17834"/>
                  <a:pt x="2936" y="17865"/>
                  <a:pt x="2933" y="18171"/>
                </a:cubicBezTo>
                <a:cubicBezTo>
                  <a:pt x="2931" y="18356"/>
                  <a:pt x="2957" y="18501"/>
                  <a:pt x="2990" y="18491"/>
                </a:cubicBezTo>
                <a:cubicBezTo>
                  <a:pt x="3024" y="18481"/>
                  <a:pt x="3169" y="18546"/>
                  <a:pt x="3311" y="18633"/>
                </a:cubicBezTo>
                <a:cubicBezTo>
                  <a:pt x="3454" y="18720"/>
                  <a:pt x="3618" y="18759"/>
                  <a:pt x="3676" y="18720"/>
                </a:cubicBezTo>
                <a:cubicBezTo>
                  <a:pt x="3733" y="18681"/>
                  <a:pt x="3851" y="18762"/>
                  <a:pt x="3940" y="18902"/>
                </a:cubicBezTo>
                <a:cubicBezTo>
                  <a:pt x="4054" y="19082"/>
                  <a:pt x="4200" y="19146"/>
                  <a:pt x="4440" y="19115"/>
                </a:cubicBezTo>
                <a:cubicBezTo>
                  <a:pt x="4892" y="19057"/>
                  <a:pt x="5320" y="19240"/>
                  <a:pt x="5244" y="19459"/>
                </a:cubicBezTo>
                <a:cubicBezTo>
                  <a:pt x="5186" y="19623"/>
                  <a:pt x="5357" y="19913"/>
                  <a:pt x="5511" y="19913"/>
                </a:cubicBezTo>
                <a:cubicBezTo>
                  <a:pt x="5551" y="19913"/>
                  <a:pt x="5810" y="19692"/>
                  <a:pt x="6086" y="19419"/>
                </a:cubicBezTo>
                <a:cubicBezTo>
                  <a:pt x="6768" y="18746"/>
                  <a:pt x="6879" y="18871"/>
                  <a:pt x="6879" y="20308"/>
                </a:cubicBezTo>
                <a:lnTo>
                  <a:pt x="6879" y="21426"/>
                </a:lnTo>
                <a:lnTo>
                  <a:pt x="18500" y="21426"/>
                </a:lnTo>
                <a:lnTo>
                  <a:pt x="18521" y="20715"/>
                </a:lnTo>
                <a:cubicBezTo>
                  <a:pt x="18533" y="20324"/>
                  <a:pt x="18570" y="19956"/>
                  <a:pt x="18603" y="19897"/>
                </a:cubicBezTo>
                <a:cubicBezTo>
                  <a:pt x="18637" y="19838"/>
                  <a:pt x="18879" y="19784"/>
                  <a:pt x="19143" y="19779"/>
                </a:cubicBezTo>
                <a:cubicBezTo>
                  <a:pt x="20054" y="19762"/>
                  <a:pt x="20042" y="19786"/>
                  <a:pt x="20050" y="17985"/>
                </a:cubicBezTo>
                <a:cubicBezTo>
                  <a:pt x="20053" y="17104"/>
                  <a:pt x="20024" y="16344"/>
                  <a:pt x="19982" y="16298"/>
                </a:cubicBezTo>
                <a:cubicBezTo>
                  <a:pt x="19940" y="16252"/>
                  <a:pt x="19713" y="16208"/>
                  <a:pt x="19478" y="16203"/>
                </a:cubicBezTo>
                <a:cubicBezTo>
                  <a:pt x="19102" y="16196"/>
                  <a:pt x="19050" y="16157"/>
                  <a:pt x="19050" y="15884"/>
                </a:cubicBezTo>
                <a:cubicBezTo>
                  <a:pt x="19050" y="15687"/>
                  <a:pt x="19145" y="15522"/>
                  <a:pt x="19307" y="15433"/>
                </a:cubicBezTo>
                <a:cubicBezTo>
                  <a:pt x="19448" y="15356"/>
                  <a:pt x="19534" y="15262"/>
                  <a:pt x="19500" y="15224"/>
                </a:cubicBezTo>
                <a:cubicBezTo>
                  <a:pt x="19465" y="15186"/>
                  <a:pt x="19570" y="15041"/>
                  <a:pt x="19728" y="14904"/>
                </a:cubicBezTo>
                <a:cubicBezTo>
                  <a:pt x="19887" y="14766"/>
                  <a:pt x="19984" y="14622"/>
                  <a:pt x="19946" y="14580"/>
                </a:cubicBezTo>
                <a:cubicBezTo>
                  <a:pt x="19908" y="14538"/>
                  <a:pt x="20007" y="14446"/>
                  <a:pt x="20168" y="14378"/>
                </a:cubicBezTo>
                <a:cubicBezTo>
                  <a:pt x="20342" y="14305"/>
                  <a:pt x="20477" y="14141"/>
                  <a:pt x="20500" y="13968"/>
                </a:cubicBezTo>
                <a:cubicBezTo>
                  <a:pt x="20527" y="13759"/>
                  <a:pt x="20608" y="13680"/>
                  <a:pt x="20793" y="13687"/>
                </a:cubicBezTo>
                <a:cubicBezTo>
                  <a:pt x="20934" y="13693"/>
                  <a:pt x="21023" y="13669"/>
                  <a:pt x="20993" y="13636"/>
                </a:cubicBezTo>
                <a:cubicBezTo>
                  <a:pt x="20894" y="13526"/>
                  <a:pt x="21178" y="13246"/>
                  <a:pt x="21325" y="13308"/>
                </a:cubicBezTo>
                <a:cubicBezTo>
                  <a:pt x="21487" y="13376"/>
                  <a:pt x="21516" y="12401"/>
                  <a:pt x="21360" y="12135"/>
                </a:cubicBezTo>
                <a:cubicBezTo>
                  <a:pt x="21310" y="12049"/>
                  <a:pt x="21318" y="11879"/>
                  <a:pt x="21378" y="11755"/>
                </a:cubicBezTo>
                <a:cubicBezTo>
                  <a:pt x="21557" y="11388"/>
                  <a:pt x="21506" y="8601"/>
                  <a:pt x="21318" y="8429"/>
                </a:cubicBezTo>
                <a:cubicBezTo>
                  <a:pt x="21227" y="8346"/>
                  <a:pt x="21192" y="8181"/>
                  <a:pt x="21232" y="8042"/>
                </a:cubicBezTo>
                <a:cubicBezTo>
                  <a:pt x="21276" y="7887"/>
                  <a:pt x="21227" y="7737"/>
                  <a:pt x="21100" y="7635"/>
                </a:cubicBezTo>
                <a:cubicBezTo>
                  <a:pt x="20857" y="7439"/>
                  <a:pt x="20977" y="7185"/>
                  <a:pt x="21310" y="7185"/>
                </a:cubicBezTo>
                <a:cubicBezTo>
                  <a:pt x="21492" y="7185"/>
                  <a:pt x="21520" y="7148"/>
                  <a:pt x="21425" y="7042"/>
                </a:cubicBezTo>
                <a:cubicBezTo>
                  <a:pt x="21329" y="6937"/>
                  <a:pt x="21328" y="6842"/>
                  <a:pt x="21425" y="6671"/>
                </a:cubicBezTo>
                <a:cubicBezTo>
                  <a:pt x="21571" y="6413"/>
                  <a:pt x="21512" y="6299"/>
                  <a:pt x="21203" y="6248"/>
                </a:cubicBezTo>
                <a:cubicBezTo>
                  <a:pt x="21029" y="6220"/>
                  <a:pt x="21000" y="6119"/>
                  <a:pt x="21028" y="5660"/>
                </a:cubicBezTo>
                <a:cubicBezTo>
                  <a:pt x="21089" y="4695"/>
                  <a:pt x="21105" y="4563"/>
                  <a:pt x="21182" y="4479"/>
                </a:cubicBezTo>
                <a:cubicBezTo>
                  <a:pt x="21223" y="4433"/>
                  <a:pt x="21038" y="4173"/>
                  <a:pt x="20768" y="3898"/>
                </a:cubicBezTo>
                <a:cubicBezTo>
                  <a:pt x="20347" y="3470"/>
                  <a:pt x="20220" y="3406"/>
                  <a:pt x="19903" y="3467"/>
                </a:cubicBezTo>
                <a:cubicBezTo>
                  <a:pt x="19646" y="3517"/>
                  <a:pt x="19472" y="3476"/>
                  <a:pt x="19325" y="3329"/>
                </a:cubicBezTo>
                <a:cubicBezTo>
                  <a:pt x="19209" y="3213"/>
                  <a:pt x="18927" y="3099"/>
                  <a:pt x="18700" y="3076"/>
                </a:cubicBezTo>
                <a:cubicBezTo>
                  <a:pt x="17988" y="3006"/>
                  <a:pt x="17821" y="2666"/>
                  <a:pt x="18246" y="2148"/>
                </a:cubicBezTo>
                <a:cubicBezTo>
                  <a:pt x="18458" y="1890"/>
                  <a:pt x="18459" y="1890"/>
                  <a:pt x="18071" y="1907"/>
                </a:cubicBezTo>
                <a:cubicBezTo>
                  <a:pt x="17477" y="1933"/>
                  <a:pt x="16874" y="1727"/>
                  <a:pt x="16982" y="1535"/>
                </a:cubicBezTo>
                <a:cubicBezTo>
                  <a:pt x="17009" y="1488"/>
                  <a:pt x="16009" y="1472"/>
                  <a:pt x="14761" y="1496"/>
                </a:cubicBezTo>
                <a:lnTo>
                  <a:pt x="12493" y="1535"/>
                </a:lnTo>
                <a:lnTo>
                  <a:pt x="12297" y="1053"/>
                </a:lnTo>
                <a:cubicBezTo>
                  <a:pt x="12190" y="787"/>
                  <a:pt x="12115" y="443"/>
                  <a:pt x="12129" y="287"/>
                </a:cubicBezTo>
                <a:cubicBezTo>
                  <a:pt x="12144" y="111"/>
                  <a:pt x="12103" y="17"/>
                  <a:pt x="12036" y="11"/>
                </a:cubicBezTo>
                <a:close/>
              </a:path>
            </a:pathLst>
          </a:custGeom>
          <a:ln w="12700">
            <a:miter lim="400000"/>
          </a:ln>
        </p:spPr>
      </p:pic>
      <p:sp>
        <p:nvSpPr>
          <p:cNvPr id="125" name="PREGRADO"/>
          <p:cNvSpPr txBox="1"/>
          <p:nvPr/>
        </p:nvSpPr>
        <p:spPr>
          <a:xfrm>
            <a:off x="636884" y="639985"/>
            <a:ext cx="1621232" cy="556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600" b="0">
                <a:solidFill>
                  <a:srgbClr val="FFFFFF"/>
                </a:solidFill>
                <a:latin typeface="Solano Gothic MVB Std Bold"/>
                <a:ea typeface="Solano Gothic MVB Std Bold"/>
                <a:cs typeface="Solano Gothic MVB Std Bold"/>
                <a:sym typeface="Solano Gothic MVB Std Bold"/>
              </a:defRPr>
            </a:lvl1pPr>
          </a:lstStyle>
          <a:p>
            <a:r>
              <a:rPr dirty="0"/>
              <a:t>PREGRADO</a:t>
            </a:r>
          </a:p>
        </p:txBody>
      </p:sp>
      <p:pic>
        <p:nvPicPr>
          <p:cNvPr id="9" name="Graphic 201">
            <a:extLst>
              <a:ext uri="{FF2B5EF4-FFF2-40B4-BE49-F238E27FC236}">
                <a16:creationId xmlns:a16="http://schemas.microsoft.com/office/drawing/2014/main" id="{F3D65186-AB5A-4584-87C3-0FAA2992263B}"/>
              </a:ext>
            </a:extLst>
          </p:cNvPr>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495749" y="4075699"/>
            <a:ext cx="1436957" cy="1337807"/>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369331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INTRODUCCIÓN</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328295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NEEDFINDING</a:t>
            </a:r>
            <a:endParaRPr sz="3600" dirty="0">
              <a:solidFill>
                <a:schemeClr val="tx1"/>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71896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ARCHITECTURE</a:t>
            </a:r>
            <a:endParaRPr sz="3600" dirty="0">
              <a:solidFill>
                <a:schemeClr val="tx2"/>
              </a:solidFill>
            </a:endParaRPr>
          </a:p>
        </p:txBody>
      </p:sp>
    </p:spTree>
    <p:extLst>
      <p:ext uri="{BB962C8B-B14F-4D97-AF65-F5344CB8AC3E}">
        <p14:creationId xmlns:p14="http://schemas.microsoft.com/office/powerpoint/2010/main" val="381637652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Al finalizar la sesión …"/>
          <p:cNvSpPr txBox="1"/>
          <p:nvPr/>
        </p:nvSpPr>
        <p:spPr>
          <a:xfrm>
            <a:off x="5141565" y="4202735"/>
            <a:ext cx="287578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NEEDFINDING</a:t>
            </a:r>
          </a:p>
        </p:txBody>
      </p:sp>
    </p:spTree>
    <p:extLst>
      <p:ext uri="{BB962C8B-B14F-4D97-AF65-F5344CB8AC3E}">
        <p14:creationId xmlns:p14="http://schemas.microsoft.com/office/powerpoint/2010/main" val="16349890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872855"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BENCHMARKING</a:t>
            </a:r>
            <a:endParaRPr dirty="0"/>
          </a:p>
        </p:txBody>
      </p:sp>
      <p:pic>
        <p:nvPicPr>
          <p:cNvPr id="3" name="Picture 2">
            <a:extLst>
              <a:ext uri="{FF2B5EF4-FFF2-40B4-BE49-F238E27FC236}">
                <a16:creationId xmlns:a16="http://schemas.microsoft.com/office/drawing/2014/main" id="{AA9493E2-86C5-4586-9EBB-4EABABEBF62D}"/>
              </a:ext>
            </a:extLst>
          </p:cNvPr>
          <p:cNvPicPr>
            <a:picLocks noChangeAspect="1"/>
          </p:cNvPicPr>
          <p:nvPr/>
        </p:nvPicPr>
        <p:blipFill>
          <a:blip r:embed="rId2"/>
          <a:stretch>
            <a:fillRect/>
          </a:stretch>
        </p:blipFill>
        <p:spPr>
          <a:xfrm>
            <a:off x="1257734" y="2417727"/>
            <a:ext cx="10489331" cy="6805786"/>
          </a:xfrm>
          <a:prstGeom prst="rect">
            <a:avLst/>
          </a:prstGeom>
        </p:spPr>
      </p:pic>
    </p:spTree>
    <p:extLst>
      <p:ext uri="{BB962C8B-B14F-4D97-AF65-F5344CB8AC3E}">
        <p14:creationId xmlns:p14="http://schemas.microsoft.com/office/powerpoint/2010/main" val="100319406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546303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SEGMENTOS OBJETIVO</a:t>
            </a:r>
            <a:endParaRPr dirty="0"/>
          </a:p>
        </p:txBody>
      </p:sp>
      <p:sp>
        <p:nvSpPr>
          <p:cNvPr id="139" name="https://developer.apple.com"/>
          <p:cNvSpPr txBox="1"/>
          <p:nvPr/>
        </p:nvSpPr>
        <p:spPr>
          <a:xfrm>
            <a:off x="379709" y="7802378"/>
            <a:ext cx="680027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800" dirty="0">
                <a:solidFill>
                  <a:schemeClr val="tx1"/>
                </a:solidFill>
              </a:rPr>
              <a:t>Estudiantes de la UPC sin vehículo propio que viven en un distrito</a:t>
            </a:r>
          </a:p>
        </p:txBody>
      </p:sp>
      <p:pic>
        <p:nvPicPr>
          <p:cNvPr id="2050" name="Picture 2" descr="Imagen relacionada"/>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582264" y="3321823"/>
            <a:ext cx="5757736" cy="4318302"/>
          </a:xfrm>
          <a:prstGeom prst="rect">
            <a:avLst/>
          </a:prstGeom>
          <a:noFill/>
          <a:extLst>
            <a:ext uri="{909E8E84-426E-40DD-AFC4-6F175D3DCCD1}">
              <a14:hiddenFill xmlns:a14="http://schemas.microsoft.com/office/drawing/2010/main">
                <a:solidFill>
                  <a:srgbClr val="FFFFFF"/>
                </a:solidFill>
              </a14:hiddenFill>
            </a:ext>
          </a:extLst>
        </p:spPr>
      </p:pic>
      <p:sp>
        <p:nvSpPr>
          <p:cNvPr id="8" name="https://developer.apple.com"/>
          <p:cNvSpPr txBox="1"/>
          <p:nvPr/>
        </p:nvSpPr>
        <p:spPr>
          <a:xfrm>
            <a:off x="5810249" y="2488707"/>
            <a:ext cx="8896061"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800" dirty="0">
                <a:solidFill>
                  <a:schemeClr val="tx1"/>
                </a:solidFill>
              </a:rPr>
              <a:t>Estudiantes de la UPC que cuentan con vehículo</a:t>
            </a:r>
          </a:p>
        </p:txBody>
      </p:sp>
      <p:pic>
        <p:nvPicPr>
          <p:cNvPr id="2052" name="Picture 4" descr="Resultado de imagen para universitario estudiante en bus"/>
          <p:cNvPicPr>
            <a:picLocks noChangeAspect="1" noChangeArrowheads="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2307" t="451" r="12460" b="8159"/>
          <a:stretch/>
        </p:blipFill>
        <p:spPr bwMode="auto">
          <a:xfrm>
            <a:off x="328249" y="3184438"/>
            <a:ext cx="6005875" cy="4455687"/>
          </a:xfrm>
          <a:prstGeom prst="rect">
            <a:avLst/>
          </a:prstGeom>
          <a:noFill/>
          <a:extLst>
            <a:ext uri="{909E8E84-426E-40DD-AFC4-6F175D3DCCD1}">
              <a14:hiddenFill xmlns:a14="http://schemas.microsoft.com/office/drawing/2010/main">
                <a:solidFill>
                  <a:srgbClr val="FFFFFF"/>
                </a:solidFill>
              </a14:hiddenFill>
            </a:ext>
          </a:extLst>
        </p:spPr>
      </p:pic>
      <p:sp>
        <p:nvSpPr>
          <p:cNvPr id="5" name="Datos 4"/>
          <p:cNvSpPr/>
          <p:nvPr/>
        </p:nvSpPr>
        <p:spPr>
          <a:xfrm>
            <a:off x="5810249" y="3022187"/>
            <a:ext cx="1369732" cy="4882168"/>
          </a:xfrm>
          <a:prstGeom prst="flowChartInputOut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11316772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30859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ENTREVISTAS</a:t>
            </a:r>
            <a:endParaRPr dirty="0"/>
          </a:p>
        </p:txBody>
      </p:sp>
      <p:sp>
        <p:nvSpPr>
          <p:cNvPr id="139" name="https://developer.apple.com"/>
          <p:cNvSpPr txBox="1"/>
          <p:nvPr/>
        </p:nvSpPr>
        <p:spPr>
          <a:xfrm>
            <a:off x="2188277" y="8166084"/>
            <a:ext cx="1154430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400" dirty="0">
                <a:solidFill>
                  <a:schemeClr val="tx1"/>
                </a:solidFill>
              </a:rPr>
              <a:t>https://www.youtube.com/watch?v=fX7OuGtXAtI&amp;feature=youtu.be</a:t>
            </a:r>
            <a:endParaRPr sz="2400" dirty="0">
              <a:solidFill>
                <a:schemeClr val="tx1"/>
              </a:solidFill>
            </a:endParaRPr>
          </a:p>
        </p:txBody>
      </p:sp>
      <p:pic>
        <p:nvPicPr>
          <p:cNvPr id="2" name="Imagen 1"/>
          <p:cNvPicPr>
            <a:picLocks noChangeAspect="1"/>
          </p:cNvPicPr>
          <p:nvPr/>
        </p:nvPicPr>
        <p:blipFill>
          <a:blip r:embed="rId2"/>
          <a:stretch>
            <a:fillRect/>
          </a:stretch>
        </p:blipFill>
        <p:spPr>
          <a:xfrm>
            <a:off x="1810328" y="2402734"/>
            <a:ext cx="9356725" cy="5260589"/>
          </a:xfrm>
          <a:prstGeom prst="rect">
            <a:avLst/>
          </a:prstGeom>
        </p:spPr>
      </p:pic>
    </p:spTree>
    <p:extLst>
      <p:ext uri="{BB962C8B-B14F-4D97-AF65-F5344CB8AC3E}">
        <p14:creationId xmlns:p14="http://schemas.microsoft.com/office/powerpoint/2010/main" val="80982048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77026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PERSONA</a:t>
            </a:r>
            <a:endParaRPr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00" y="2006040"/>
            <a:ext cx="9908400" cy="7006383"/>
          </a:xfrm>
          <a:prstGeom prst="rect">
            <a:avLst/>
          </a:prstGeom>
        </p:spPr>
      </p:pic>
    </p:spTree>
    <p:extLst>
      <p:ext uri="{BB962C8B-B14F-4D97-AF65-F5344CB8AC3E}">
        <p14:creationId xmlns:p14="http://schemas.microsoft.com/office/powerpoint/2010/main" val="21722048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77026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PERSONA</a:t>
            </a:r>
            <a:endParaRPr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300" y="2075090"/>
            <a:ext cx="9810750" cy="6937333"/>
          </a:xfrm>
          <a:prstGeom prst="rect">
            <a:avLst/>
          </a:prstGeom>
        </p:spPr>
      </p:pic>
    </p:spTree>
    <p:extLst>
      <p:ext uri="{BB962C8B-B14F-4D97-AF65-F5344CB8AC3E}">
        <p14:creationId xmlns:p14="http://schemas.microsoft.com/office/powerpoint/2010/main" val="1878326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096672"/>
            <a:ext cx="459100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TASK MATRIX</a:t>
            </a:r>
            <a:endParaRPr dirty="0"/>
          </a:p>
        </p:txBody>
      </p:sp>
      <p:pic>
        <p:nvPicPr>
          <p:cNvPr id="3" name="Picture 2">
            <a:extLst>
              <a:ext uri="{FF2B5EF4-FFF2-40B4-BE49-F238E27FC236}">
                <a16:creationId xmlns:a16="http://schemas.microsoft.com/office/drawing/2014/main" id="{E513E87D-582A-475E-9FF1-A326CFF14831}"/>
              </a:ext>
            </a:extLst>
          </p:cNvPr>
          <p:cNvPicPr>
            <a:picLocks noChangeAspect="1"/>
          </p:cNvPicPr>
          <p:nvPr/>
        </p:nvPicPr>
        <p:blipFill>
          <a:blip r:embed="rId2"/>
          <a:stretch>
            <a:fillRect/>
          </a:stretch>
        </p:blipFill>
        <p:spPr>
          <a:xfrm>
            <a:off x="3345551" y="1753262"/>
            <a:ext cx="6313697" cy="7863841"/>
          </a:xfrm>
          <a:prstGeom prst="rect">
            <a:avLst/>
          </a:prstGeom>
        </p:spPr>
      </p:pic>
    </p:spTree>
    <p:extLst>
      <p:ext uri="{BB962C8B-B14F-4D97-AF65-F5344CB8AC3E}">
        <p14:creationId xmlns:p14="http://schemas.microsoft.com/office/powerpoint/2010/main" val="227323915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446F050-7D1F-4E6D-AA90-2E2649F67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61" y="246610"/>
            <a:ext cx="11865278" cy="9260380"/>
          </a:xfrm>
          <a:prstGeom prst="rect">
            <a:avLst/>
          </a:prstGeom>
        </p:spPr>
      </p:pic>
    </p:spTree>
    <p:extLst>
      <p:ext uri="{BB962C8B-B14F-4D97-AF65-F5344CB8AC3E}">
        <p14:creationId xmlns:p14="http://schemas.microsoft.com/office/powerpoint/2010/main" val="264967145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9EB271-A5B8-4735-99B6-08A73E74E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334" y="461376"/>
            <a:ext cx="11710131" cy="8830848"/>
          </a:xfrm>
          <a:prstGeom prst="rect">
            <a:avLst/>
          </a:prstGeom>
        </p:spPr>
      </p:pic>
    </p:spTree>
    <p:extLst>
      <p:ext uri="{BB962C8B-B14F-4D97-AF65-F5344CB8AC3E}">
        <p14:creationId xmlns:p14="http://schemas.microsoft.com/office/powerpoint/2010/main" val="422687413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large building with a clock on the side of a road&#10;&#10;Description automatically generated">
            <a:extLst>
              <a:ext uri="{FF2B5EF4-FFF2-40B4-BE49-F238E27FC236}">
                <a16:creationId xmlns:a16="http://schemas.microsoft.com/office/drawing/2014/main" id="{019D1135-EB56-AD48-A9D8-6F368E58B6B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2" name="Manual Input 1">
            <a:extLst>
              <a:ext uri="{FF2B5EF4-FFF2-40B4-BE49-F238E27FC236}">
                <a16:creationId xmlns:a16="http://schemas.microsoft.com/office/drawing/2014/main" id="{EE6E9C81-3657-9746-9D17-0208E0733952}"/>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4" name="APPLE ECOSYSTEM"/>
          <p:cNvSpPr txBox="1"/>
          <p:nvPr/>
        </p:nvSpPr>
        <p:spPr>
          <a:xfrm>
            <a:off x="624938" y="2396426"/>
            <a:ext cx="369331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1"/>
                </a:solidFill>
              </a:rPr>
              <a:t>INTRODUCCIÓN</a:t>
            </a:r>
            <a:endParaRPr dirty="0">
              <a:solidFill>
                <a:schemeClr val="tx1"/>
              </a:solidFill>
            </a:endParaRPr>
          </a:p>
        </p:txBody>
      </p:sp>
      <p:sp>
        <p:nvSpPr>
          <p:cNvPr id="135" name="TEMA 2"/>
          <p:cNvSpPr txBox="1"/>
          <p:nvPr/>
        </p:nvSpPr>
        <p:spPr>
          <a:xfrm>
            <a:off x="615964" y="3127493"/>
            <a:ext cx="328295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NEEDFINDING</a:t>
            </a:r>
            <a:endParaRPr sz="3600" dirty="0">
              <a:solidFill>
                <a:schemeClr val="tx2"/>
              </a:solidFill>
            </a:endParaRP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8" name="TEMA 2">
            <a:extLst>
              <a:ext uri="{FF2B5EF4-FFF2-40B4-BE49-F238E27FC236}">
                <a16:creationId xmlns:a16="http://schemas.microsoft.com/office/drawing/2014/main" id="{1F0FE867-FF72-804C-9FB6-BF9F4DE905A0}"/>
              </a:ext>
            </a:extLst>
          </p:cNvPr>
          <p:cNvSpPr txBox="1"/>
          <p:nvPr/>
        </p:nvSpPr>
        <p:spPr>
          <a:xfrm>
            <a:off x="615964" y="3858560"/>
            <a:ext cx="371896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ARCHITECTURE</a:t>
            </a:r>
            <a:endParaRPr sz="3600" dirty="0">
              <a:solidFill>
                <a:schemeClr val="tx2"/>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369331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INTRODUCCIÓN</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328295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NEEDFINDING</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71896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ARCHITECTURE</a:t>
            </a:r>
            <a:endParaRPr sz="3600" dirty="0">
              <a:solidFill>
                <a:schemeClr val="tx1"/>
              </a:solidFill>
            </a:endParaRPr>
          </a:p>
        </p:txBody>
      </p:sp>
    </p:spTree>
    <p:extLst>
      <p:ext uri="{BB962C8B-B14F-4D97-AF65-F5344CB8AC3E}">
        <p14:creationId xmlns:p14="http://schemas.microsoft.com/office/powerpoint/2010/main" val="156050478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 finalizar la sesión …">
            <a:extLst>
              <a:ext uri="{FF2B5EF4-FFF2-40B4-BE49-F238E27FC236}">
                <a16:creationId xmlns:a16="http://schemas.microsoft.com/office/drawing/2014/main" id="{84074701-36B6-4C0B-A01E-A63090EA2DAB}"/>
              </a:ext>
            </a:extLst>
          </p:cNvPr>
          <p:cNvSpPr txBox="1"/>
          <p:nvPr/>
        </p:nvSpPr>
        <p:spPr>
          <a:xfrm>
            <a:off x="4299996" y="4162979"/>
            <a:ext cx="455894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HISTORIAS DE USUARIO</a:t>
            </a:r>
            <a:endParaRPr dirty="0">
              <a:solidFill>
                <a:schemeClr val="tx2"/>
              </a:solidFill>
            </a:endParaRPr>
          </a:p>
        </p:txBody>
      </p:sp>
    </p:spTree>
    <p:extLst>
      <p:ext uri="{BB962C8B-B14F-4D97-AF65-F5344CB8AC3E}">
        <p14:creationId xmlns:p14="http://schemas.microsoft.com/office/powerpoint/2010/main" val="40591909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https://developer.apple.com"/>
          <p:cNvSpPr txBox="1"/>
          <p:nvPr/>
        </p:nvSpPr>
        <p:spPr>
          <a:xfrm>
            <a:off x="5619750" y="4650428"/>
            <a:ext cx="2495831"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endParaRPr sz="4000" dirty="0">
              <a:solidFill>
                <a:schemeClr val="tx1"/>
              </a:solidFill>
            </a:endParaRPr>
          </a:p>
        </p:txBody>
      </p:sp>
      <p:graphicFrame>
        <p:nvGraphicFramePr>
          <p:cNvPr id="2" name="Tabla 1">
            <a:extLst>
              <a:ext uri="{FF2B5EF4-FFF2-40B4-BE49-F238E27FC236}">
                <a16:creationId xmlns:a16="http://schemas.microsoft.com/office/drawing/2014/main" id="{37142A39-EA3C-4EBD-AD31-AE33E2DD4BF0}"/>
              </a:ext>
            </a:extLst>
          </p:cNvPr>
          <p:cNvGraphicFramePr>
            <a:graphicFrameLocks noGrp="1"/>
          </p:cNvGraphicFramePr>
          <p:nvPr>
            <p:extLst>
              <p:ext uri="{D42A27DB-BD31-4B8C-83A1-F6EECF244321}">
                <p14:modId xmlns:p14="http://schemas.microsoft.com/office/powerpoint/2010/main" val="685417982"/>
              </p:ext>
            </p:extLst>
          </p:nvPr>
        </p:nvGraphicFramePr>
        <p:xfrm>
          <a:off x="179977" y="55547"/>
          <a:ext cx="12644846" cy="9642505"/>
        </p:xfrm>
        <a:graphic>
          <a:graphicData uri="http://schemas.openxmlformats.org/drawingml/2006/table">
            <a:tbl>
              <a:tblPr firstRow="1" firstCol="1" bandRow="1">
                <a:tableStyleId>{5940675A-B579-460E-94D1-54222C63F5DA}</a:tableStyleId>
              </a:tblPr>
              <a:tblGrid>
                <a:gridCol w="1805345">
                  <a:extLst>
                    <a:ext uri="{9D8B030D-6E8A-4147-A177-3AD203B41FA5}">
                      <a16:colId xmlns:a16="http://schemas.microsoft.com/office/drawing/2014/main" val="3053001722"/>
                    </a:ext>
                  </a:extLst>
                </a:gridCol>
                <a:gridCol w="1504809">
                  <a:extLst>
                    <a:ext uri="{9D8B030D-6E8A-4147-A177-3AD203B41FA5}">
                      <a16:colId xmlns:a16="http://schemas.microsoft.com/office/drawing/2014/main" val="2946770005"/>
                    </a:ext>
                  </a:extLst>
                </a:gridCol>
                <a:gridCol w="2862002">
                  <a:extLst>
                    <a:ext uri="{9D8B030D-6E8A-4147-A177-3AD203B41FA5}">
                      <a16:colId xmlns:a16="http://schemas.microsoft.com/office/drawing/2014/main" val="3897215816"/>
                    </a:ext>
                  </a:extLst>
                </a:gridCol>
                <a:gridCol w="3161475">
                  <a:extLst>
                    <a:ext uri="{9D8B030D-6E8A-4147-A177-3AD203B41FA5}">
                      <a16:colId xmlns:a16="http://schemas.microsoft.com/office/drawing/2014/main" val="1345344775"/>
                    </a:ext>
                  </a:extLst>
                </a:gridCol>
                <a:gridCol w="3311215">
                  <a:extLst>
                    <a:ext uri="{9D8B030D-6E8A-4147-A177-3AD203B41FA5}">
                      <a16:colId xmlns:a16="http://schemas.microsoft.com/office/drawing/2014/main" val="307576340"/>
                    </a:ext>
                  </a:extLst>
                </a:gridCol>
              </a:tblGrid>
              <a:tr h="316068">
                <a:tc>
                  <a:txBody>
                    <a:bodyPr/>
                    <a:lstStyle/>
                    <a:p>
                      <a:pPr>
                        <a:spcAft>
                          <a:spcPts val="1200"/>
                        </a:spcAft>
                      </a:pPr>
                      <a:r>
                        <a:rPr lang="es-ES" sz="1600" dirty="0">
                          <a:effectLst/>
                        </a:rPr>
                        <a:t>Identificador</a:t>
                      </a:r>
                      <a:endParaRPr lang="es-ES" sz="1200" b="1" dirty="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Título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Descripción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Criterio de aceptación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Engineering Tasks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844940829"/>
                  </a:ext>
                </a:extLst>
              </a:tr>
              <a:tr h="2849526">
                <a:tc>
                  <a:txBody>
                    <a:bodyPr/>
                    <a:lstStyle/>
                    <a:p>
                      <a:pPr algn="l">
                        <a:lnSpc>
                          <a:spcPct val="115000"/>
                        </a:lnSpc>
                        <a:spcAft>
                          <a:spcPts val="1000"/>
                        </a:spcAft>
                      </a:pPr>
                      <a:r>
                        <a:rPr lang="es-ES" sz="1600">
                          <a:effectLst/>
                        </a:rPr>
                        <a:t>HU01</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Iniciar sesión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dirty="0">
                          <a:effectLst/>
                        </a:rPr>
                        <a:t>Cómo estudiante de la UPC, quiero entrar a la aplicación con mi usuario y contraseña en caso no esté iniciada y que se mantenga en ese estado hasta que la cierre para poder validar mi sesión y no tener que iniciarla cada vez que entre a la aplicación.</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desee usar la aplicación, cuando este inicie sesión con usuario y contraseña, entonces este visualizará el contenido inicial de la aplicación. </a:t>
                      </a:r>
                    </a:p>
                    <a:p>
                      <a:pPr algn="l">
                        <a:lnSpc>
                          <a:spcPct val="115000"/>
                        </a:lnSpc>
                        <a:spcAft>
                          <a:spcPts val="1000"/>
                        </a:spcAft>
                      </a:pPr>
                      <a:r>
                        <a:rPr lang="es-ES" sz="1600">
                          <a:effectLst/>
                        </a:rPr>
                        <a:t>Dado que un estudiante salga de la aplicación, cuando este vuelva a entrar, visualizará el contenido inicial sin ningún problema.</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Desarrollar el </a:t>
                      </a:r>
                      <a:r>
                        <a:rPr lang="es-ES" sz="1600" dirty="0" err="1">
                          <a:effectLst/>
                        </a:rPr>
                        <a:t>endpoint</a:t>
                      </a:r>
                      <a:r>
                        <a:rPr lang="es-ES" sz="1600" dirty="0">
                          <a:effectLst/>
                        </a:rPr>
                        <a:t> (4 horas)</a:t>
                      </a:r>
                    </a:p>
                    <a:p>
                      <a:pPr marL="342900" lvl="0" indent="-342900" algn="l">
                        <a:lnSpc>
                          <a:spcPct val="115000"/>
                        </a:lnSpc>
                        <a:spcAft>
                          <a:spcPts val="1000"/>
                        </a:spcAft>
                        <a:buFont typeface="Symbol" panose="05050102010706020507" pitchFamily="18" charset="2"/>
                        <a:buChar char=""/>
                      </a:pPr>
                      <a:r>
                        <a:rPr lang="es-ES" sz="1600" dirty="0">
                          <a:effectLst/>
                        </a:rPr>
                        <a:t>Implementar inicios de sesión (5 horas) mediante credenciales</a:t>
                      </a:r>
                    </a:p>
                    <a:p>
                      <a:pPr marL="342900" lvl="0" indent="-342900" algn="l">
                        <a:lnSpc>
                          <a:spcPct val="115000"/>
                        </a:lnSpc>
                        <a:spcAft>
                          <a:spcPts val="1000"/>
                        </a:spcAft>
                        <a:buFont typeface="Symbol" panose="05050102010706020507" pitchFamily="18" charset="2"/>
                        <a:buChar char=""/>
                      </a:pPr>
                      <a:r>
                        <a:rPr lang="es-ES" sz="1600" dirty="0">
                          <a:effectLst/>
                        </a:rPr>
                        <a:t>Implementar las interfaces (6 horas)</a:t>
                      </a:r>
                    </a:p>
                    <a:p>
                      <a:pPr algn="l">
                        <a:lnSpc>
                          <a:spcPct val="115000"/>
                        </a:lnSpc>
                        <a:spcAft>
                          <a:spcPts val="1000"/>
                        </a:spcAft>
                      </a:pPr>
                      <a:r>
                        <a:rPr lang="es-ES" sz="1600" dirty="0">
                          <a:effectLst/>
                        </a:rPr>
                        <a:t> </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2092198848"/>
                  </a:ext>
                </a:extLst>
              </a:tr>
              <a:tr h="2725296">
                <a:tc>
                  <a:txBody>
                    <a:bodyPr/>
                    <a:lstStyle/>
                    <a:p>
                      <a:pPr algn="l">
                        <a:lnSpc>
                          <a:spcPct val="115000"/>
                        </a:lnSpc>
                        <a:spcAft>
                          <a:spcPts val="1000"/>
                        </a:spcAft>
                      </a:pPr>
                      <a:r>
                        <a:rPr lang="es-ES" sz="1600">
                          <a:effectLst/>
                        </a:rPr>
                        <a:t>HU02</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Registrar usuario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dirty="0">
                          <a:effectLst/>
                        </a:rPr>
                        <a:t>Como estudiante de la UPC, quiero que el método de registro sea escribiendo mi usuario de la universidad, la misma contraseña y mis datos personales para asegurarme de que todos se registrarían con el usuario UPC y poder saber que todos son alumnos de la institución.</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se encuentre en el formulario de registro, cuando este escriba su correo, entonces se visualizará un mensaje de validación, puesto que debe ser un correo de la UPC.</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la interfaz del registro de usuario (4 horas)</a:t>
                      </a:r>
                    </a:p>
                    <a:p>
                      <a:pPr marL="342900" lvl="0" indent="-342900" algn="l">
                        <a:lnSpc>
                          <a:spcPct val="115000"/>
                        </a:lnSpc>
                        <a:spcAft>
                          <a:spcPts val="1000"/>
                        </a:spcAft>
                        <a:buFont typeface="Symbol" panose="05050102010706020507" pitchFamily="18" charset="2"/>
                        <a:buChar char=""/>
                      </a:pPr>
                      <a:r>
                        <a:rPr lang="es-ES" sz="1600">
                          <a:effectLst/>
                        </a:rPr>
                        <a:t>Desarrollar el endpoint (5 horas)</a:t>
                      </a:r>
                    </a:p>
                    <a:p>
                      <a:pPr marL="342900" lvl="0" indent="-342900" algn="l">
                        <a:lnSpc>
                          <a:spcPct val="115000"/>
                        </a:lnSpc>
                        <a:spcAft>
                          <a:spcPts val="1000"/>
                        </a:spcAft>
                        <a:buFont typeface="Symbol" panose="05050102010706020507" pitchFamily="18" charset="2"/>
                        <a:buChar char=""/>
                      </a:pPr>
                      <a:r>
                        <a:rPr lang="es-ES" sz="1600">
                          <a:effectLst/>
                        </a:rPr>
                        <a:t>Implementar validación de correos (5 horas)</a:t>
                      </a:r>
                    </a:p>
                    <a:p>
                      <a:pPr algn="l">
                        <a:lnSpc>
                          <a:spcPct val="115000"/>
                        </a:lnSpc>
                        <a:spcAft>
                          <a:spcPts val="1000"/>
                        </a:spcAft>
                      </a:pPr>
                      <a:r>
                        <a:rPr lang="es-ES" sz="1600">
                          <a:effectLst/>
                        </a:rPr>
                        <a:t> </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3556141255"/>
                  </a:ext>
                </a:extLst>
              </a:tr>
              <a:tr h="3548196">
                <a:tc>
                  <a:txBody>
                    <a:bodyPr/>
                    <a:lstStyle/>
                    <a:p>
                      <a:pPr algn="l">
                        <a:lnSpc>
                          <a:spcPct val="115000"/>
                        </a:lnSpc>
                        <a:spcAft>
                          <a:spcPts val="1000"/>
                        </a:spcAft>
                      </a:pPr>
                      <a:r>
                        <a:rPr lang="es-ES" sz="1600">
                          <a:effectLst/>
                        </a:rPr>
                        <a:t>HU03</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Editar perfil</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Como estudiante conductor, quiero modificar los datos de mi perfil en caso sea necesario cambiar el número de teléfono, el contacto de Facebook, los datos del auto, etc, para que no hayan inconvenientes con los pasajeros, si quieren contactarme, o con los administradores de la aplicación, al monitorear mis viajes.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con función de conductor seleccione la opción de “Visualizar perfil”, cuando este seleccione la opción “Editar”, entonces se le mostrara un formulario con los datos actuales en cajas de texto que se podrán cambiar de acuerdo a las necesidades del usuario.  </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Implementar la interfaz de la edición de perfil (5 horas)</a:t>
                      </a:r>
                    </a:p>
                    <a:p>
                      <a:pPr algn="l">
                        <a:lnSpc>
                          <a:spcPct val="115000"/>
                        </a:lnSpc>
                        <a:spcAft>
                          <a:spcPts val="1000"/>
                        </a:spcAft>
                      </a:pPr>
                      <a:r>
                        <a:rPr lang="es-ES" sz="1600" dirty="0">
                          <a:effectLst/>
                        </a:rPr>
                        <a:t>Desarrollar el </a:t>
                      </a:r>
                      <a:r>
                        <a:rPr lang="es-ES" sz="1600" dirty="0" err="1">
                          <a:effectLst/>
                        </a:rPr>
                        <a:t>endpoint</a:t>
                      </a:r>
                      <a:r>
                        <a:rPr lang="es-ES" sz="1600" dirty="0">
                          <a:effectLst/>
                        </a:rPr>
                        <a:t> (6 horas)</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380336122"/>
                  </a:ext>
                </a:extLst>
              </a:tr>
            </a:tbl>
          </a:graphicData>
        </a:graphic>
      </p:graphicFrame>
    </p:spTree>
    <p:extLst>
      <p:ext uri="{BB962C8B-B14F-4D97-AF65-F5344CB8AC3E}">
        <p14:creationId xmlns:p14="http://schemas.microsoft.com/office/powerpoint/2010/main" val="186680138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 profundizar">
            <a:extLst>
              <a:ext uri="{FF2B5EF4-FFF2-40B4-BE49-F238E27FC236}">
                <a16:creationId xmlns:a16="http://schemas.microsoft.com/office/drawing/2014/main" id="{DAAC817D-4AE3-4142-AE4D-CE20A0700A87}"/>
              </a:ext>
            </a:extLst>
          </p:cNvPr>
          <p:cNvSpPr txBox="1"/>
          <p:nvPr/>
        </p:nvSpPr>
        <p:spPr>
          <a:xfrm>
            <a:off x="781628" y="1243384"/>
            <a:ext cx="10265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endParaRPr dirty="0"/>
          </a:p>
        </p:txBody>
      </p:sp>
      <p:graphicFrame>
        <p:nvGraphicFramePr>
          <p:cNvPr id="5" name="Tabla 4">
            <a:extLst>
              <a:ext uri="{FF2B5EF4-FFF2-40B4-BE49-F238E27FC236}">
                <a16:creationId xmlns:a16="http://schemas.microsoft.com/office/drawing/2014/main" id="{DDFADAF9-0DA0-409C-A806-D1827FD0F925}"/>
              </a:ext>
            </a:extLst>
          </p:cNvPr>
          <p:cNvGraphicFramePr>
            <a:graphicFrameLocks noGrp="1"/>
          </p:cNvGraphicFramePr>
          <p:nvPr>
            <p:extLst>
              <p:ext uri="{D42A27DB-BD31-4B8C-83A1-F6EECF244321}">
                <p14:modId xmlns:p14="http://schemas.microsoft.com/office/powerpoint/2010/main" val="898030358"/>
              </p:ext>
            </p:extLst>
          </p:nvPr>
        </p:nvGraphicFramePr>
        <p:xfrm>
          <a:off x="339633" y="235969"/>
          <a:ext cx="12385767" cy="9281662"/>
        </p:xfrm>
        <a:graphic>
          <a:graphicData uri="http://schemas.openxmlformats.org/drawingml/2006/table">
            <a:tbl>
              <a:tblPr firstRow="1" firstCol="1" bandRow="1">
                <a:tableStyleId>{5940675A-B579-460E-94D1-54222C63F5DA}</a:tableStyleId>
              </a:tblPr>
              <a:tblGrid>
                <a:gridCol w="1768356">
                  <a:extLst>
                    <a:ext uri="{9D8B030D-6E8A-4147-A177-3AD203B41FA5}">
                      <a16:colId xmlns:a16="http://schemas.microsoft.com/office/drawing/2014/main" val="3104777404"/>
                    </a:ext>
                  </a:extLst>
                </a:gridCol>
                <a:gridCol w="1473978">
                  <a:extLst>
                    <a:ext uri="{9D8B030D-6E8A-4147-A177-3AD203B41FA5}">
                      <a16:colId xmlns:a16="http://schemas.microsoft.com/office/drawing/2014/main" val="3313519523"/>
                    </a:ext>
                  </a:extLst>
                </a:gridCol>
                <a:gridCol w="2803361">
                  <a:extLst>
                    <a:ext uri="{9D8B030D-6E8A-4147-A177-3AD203B41FA5}">
                      <a16:colId xmlns:a16="http://schemas.microsoft.com/office/drawing/2014/main" val="4196483588"/>
                    </a:ext>
                  </a:extLst>
                </a:gridCol>
                <a:gridCol w="3096700">
                  <a:extLst>
                    <a:ext uri="{9D8B030D-6E8A-4147-A177-3AD203B41FA5}">
                      <a16:colId xmlns:a16="http://schemas.microsoft.com/office/drawing/2014/main" val="631417072"/>
                    </a:ext>
                  </a:extLst>
                </a:gridCol>
                <a:gridCol w="3243372">
                  <a:extLst>
                    <a:ext uri="{9D8B030D-6E8A-4147-A177-3AD203B41FA5}">
                      <a16:colId xmlns:a16="http://schemas.microsoft.com/office/drawing/2014/main" val="1624932059"/>
                    </a:ext>
                  </a:extLst>
                </a:gridCol>
              </a:tblGrid>
              <a:tr h="4259365">
                <a:tc>
                  <a:txBody>
                    <a:bodyPr/>
                    <a:lstStyle/>
                    <a:p>
                      <a:pPr algn="l">
                        <a:lnSpc>
                          <a:spcPct val="115000"/>
                        </a:lnSpc>
                        <a:spcAft>
                          <a:spcPts val="1000"/>
                        </a:spcAft>
                      </a:pPr>
                      <a:r>
                        <a:rPr lang="es-ES" sz="1400" dirty="0">
                          <a:effectLst/>
                        </a:rPr>
                        <a:t>HU04</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Publicar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Como estudiante de la UPC con función de conductor quiero anunciar los viajes que voy a realizar a los estudiantes para que cuenten con toda la información de estos y cuando se realizarán.</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un estudiante con función conductor inicie sesión en la app, cuando seleccione la opción “Nuevo viaje” de la pantalla de inicio, entonces visualizará un formulario para completar los campos requeridos.</a:t>
                      </a:r>
                    </a:p>
                    <a:p>
                      <a:pPr algn="l">
                        <a:lnSpc>
                          <a:spcPct val="115000"/>
                        </a:lnSpc>
                        <a:spcAft>
                          <a:spcPts val="1000"/>
                        </a:spcAft>
                      </a:pPr>
                      <a:r>
                        <a:rPr lang="es-ES" sz="1400" dirty="0">
                          <a:effectLst/>
                        </a:rPr>
                        <a:t>Dado que un estudiante con función conductor llene el formulario de publicación de viaje, cuando este seccione “Publicar”, entonces la publicación aparecerá encima de todos los demás anuncios de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a:effectLst/>
                        </a:rPr>
                        <a:t>Implementar la interfaz de publicación de viaje (4 horas)</a:t>
                      </a:r>
                    </a:p>
                    <a:p>
                      <a:pPr marL="342900" lvl="0" indent="-342900" algn="l">
                        <a:lnSpc>
                          <a:spcPct val="115000"/>
                        </a:lnSpc>
                        <a:spcAft>
                          <a:spcPts val="1000"/>
                        </a:spcAft>
                        <a:buFont typeface="Symbol" panose="05050102010706020507" pitchFamily="18" charset="2"/>
                        <a:buChar char=""/>
                      </a:pPr>
                      <a:r>
                        <a:rPr lang="es-ES" sz="1400">
                          <a:effectLst/>
                        </a:rPr>
                        <a:t>Integrar el map mediante el API de Google Maps (4 horas)</a:t>
                      </a:r>
                    </a:p>
                    <a:p>
                      <a:pPr algn="l">
                        <a:lnSpc>
                          <a:spcPct val="115000"/>
                        </a:lnSpc>
                        <a:spcAft>
                          <a:spcPts val="1000"/>
                        </a:spcAft>
                      </a:pPr>
                      <a:r>
                        <a:rPr lang="es-ES" sz="1400">
                          <a:effectLst/>
                        </a:rPr>
                        <a:t>Desarrollar el endpoint (4 horas)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4280120507"/>
                  </a:ext>
                </a:extLst>
              </a:tr>
              <a:tr h="2842147">
                <a:tc>
                  <a:txBody>
                    <a:bodyPr/>
                    <a:lstStyle/>
                    <a:p>
                      <a:pPr algn="l">
                        <a:lnSpc>
                          <a:spcPct val="115000"/>
                        </a:lnSpc>
                        <a:spcAft>
                          <a:spcPts val="1000"/>
                        </a:spcAft>
                      </a:pPr>
                      <a:r>
                        <a:rPr lang="es-ES" sz="1400">
                          <a:effectLst/>
                        </a:rPr>
                        <a:t>HU05</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Solicitar viaje</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Como estudiante de la UPC quiero la posibilidad de solicitar un viaje de colectivo para poder ir desde mi casa hasta la universidad y viceversa en un tiempo razonable y con seguridad.</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el estudiante haya consultado una publicación de viaje, cuando este seleccione la opción “Solicitar”, entonces se le redireccionará a una pantalla en donde se verá el mensaje “Solicitud enviada, espere a la respuesta del conductor” y se le devolverá a la pantalla de inicio luego de seleccionar la opción “Aceptar”.</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Implementar la interfaz de solicitud de viaje (5 horas)</a:t>
                      </a:r>
                    </a:p>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algn="l">
                        <a:lnSpc>
                          <a:spcPct val="115000"/>
                        </a:lnSpc>
                        <a:spcAft>
                          <a:spcPts val="1000"/>
                        </a:spcAft>
                      </a:pPr>
                      <a:r>
                        <a:rPr lang="es-ES" sz="1400" dirty="0">
                          <a:effectLst/>
                        </a:rPr>
                        <a:t>Gestionar la comunicación entre conductor y pasajero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3386814207"/>
                  </a:ext>
                </a:extLst>
              </a:tr>
              <a:tr h="2180150">
                <a:tc>
                  <a:txBody>
                    <a:bodyPr/>
                    <a:lstStyle/>
                    <a:p>
                      <a:pPr algn="l">
                        <a:lnSpc>
                          <a:spcPct val="115000"/>
                        </a:lnSpc>
                        <a:spcAft>
                          <a:spcPts val="1000"/>
                        </a:spcAft>
                      </a:pPr>
                      <a:r>
                        <a:rPr lang="es-ES" sz="1400">
                          <a:effectLst/>
                        </a:rPr>
                        <a:t>HU06</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Visualizar viajes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Como estudiante de la UPC quiero poder visualizar todos los viajes disponibles y filtrarlos de acuerdo a mis necesidades para poder navegar entre ellos y escoger cual me conviene solicitar.</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un estudiante se encuentre en la pantalla de inicio de la aplicación, cuando este seleccione alguno de los filtros, entonces este visualizará solo los viajes que tengan ese valor en su descripción.</a:t>
                      </a:r>
                    </a:p>
                    <a:p>
                      <a:pPr algn="l">
                        <a:lnSpc>
                          <a:spcPct val="115000"/>
                        </a:lnSpc>
                        <a:spcAft>
                          <a:spcPts val="1000"/>
                        </a:spcAft>
                      </a:pPr>
                      <a:r>
                        <a:rPr lang="es-ES" sz="1400" dirty="0">
                          <a:effectLst/>
                        </a:rPr>
                        <a:t> </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(4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usuario (4 horas)</a:t>
                      </a:r>
                    </a:p>
                    <a:p>
                      <a:pPr algn="l">
                        <a:lnSpc>
                          <a:spcPct val="115000"/>
                        </a:lnSpc>
                        <a:spcAft>
                          <a:spcPts val="1000"/>
                        </a:spcAft>
                      </a:pPr>
                      <a:r>
                        <a:rPr lang="es-ES" sz="1400" dirty="0">
                          <a:effectLst/>
                        </a:rPr>
                        <a:t> </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2509531846"/>
                  </a:ext>
                </a:extLst>
              </a:tr>
            </a:tbl>
          </a:graphicData>
        </a:graphic>
      </p:graphicFrame>
    </p:spTree>
    <p:extLst>
      <p:ext uri="{BB962C8B-B14F-4D97-AF65-F5344CB8AC3E}">
        <p14:creationId xmlns:p14="http://schemas.microsoft.com/office/powerpoint/2010/main" val="369343209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8DC10C20-4196-438D-8CAC-DD2DC8493D3C}"/>
              </a:ext>
            </a:extLst>
          </p:cNvPr>
          <p:cNvGraphicFramePr>
            <a:graphicFrameLocks noGrp="1"/>
          </p:cNvGraphicFramePr>
          <p:nvPr>
            <p:extLst>
              <p:ext uri="{D42A27DB-BD31-4B8C-83A1-F6EECF244321}">
                <p14:modId xmlns:p14="http://schemas.microsoft.com/office/powerpoint/2010/main" val="895864834"/>
              </p:ext>
            </p:extLst>
          </p:nvPr>
        </p:nvGraphicFramePr>
        <p:xfrm>
          <a:off x="304800" y="116014"/>
          <a:ext cx="12611100" cy="9521571"/>
        </p:xfrm>
        <a:graphic>
          <a:graphicData uri="http://schemas.openxmlformats.org/drawingml/2006/table">
            <a:tbl>
              <a:tblPr firstRow="1" firstCol="1" bandRow="1">
                <a:tableStyleId>{5940675A-B579-460E-94D1-54222C63F5DA}</a:tableStyleId>
              </a:tblPr>
              <a:tblGrid>
                <a:gridCol w="1800527">
                  <a:extLst>
                    <a:ext uri="{9D8B030D-6E8A-4147-A177-3AD203B41FA5}">
                      <a16:colId xmlns:a16="http://schemas.microsoft.com/office/drawing/2014/main" val="3352039477"/>
                    </a:ext>
                  </a:extLst>
                </a:gridCol>
                <a:gridCol w="1500791">
                  <a:extLst>
                    <a:ext uri="{9D8B030D-6E8A-4147-A177-3AD203B41FA5}">
                      <a16:colId xmlns:a16="http://schemas.microsoft.com/office/drawing/2014/main" val="2815507754"/>
                    </a:ext>
                  </a:extLst>
                </a:gridCol>
                <a:gridCol w="2854363">
                  <a:extLst>
                    <a:ext uri="{9D8B030D-6E8A-4147-A177-3AD203B41FA5}">
                      <a16:colId xmlns:a16="http://schemas.microsoft.com/office/drawing/2014/main" val="2049865120"/>
                    </a:ext>
                  </a:extLst>
                </a:gridCol>
                <a:gridCol w="3280419">
                  <a:extLst>
                    <a:ext uri="{9D8B030D-6E8A-4147-A177-3AD203B41FA5}">
                      <a16:colId xmlns:a16="http://schemas.microsoft.com/office/drawing/2014/main" val="2066849094"/>
                    </a:ext>
                  </a:extLst>
                </a:gridCol>
                <a:gridCol w="3175000">
                  <a:extLst>
                    <a:ext uri="{9D8B030D-6E8A-4147-A177-3AD203B41FA5}">
                      <a16:colId xmlns:a16="http://schemas.microsoft.com/office/drawing/2014/main" val="4245173893"/>
                    </a:ext>
                  </a:extLst>
                </a:gridCol>
              </a:tblGrid>
              <a:tr h="1942687">
                <a:tc>
                  <a:txBody>
                    <a:bodyPr/>
                    <a:lstStyle/>
                    <a:p>
                      <a:pPr algn="l">
                        <a:lnSpc>
                          <a:spcPct val="115000"/>
                        </a:lnSpc>
                        <a:spcAft>
                          <a:spcPts val="1000"/>
                        </a:spcAft>
                      </a:pPr>
                      <a:r>
                        <a:rPr lang="es-ES" sz="1400">
                          <a:effectLst/>
                        </a:rPr>
                        <a:t>HU07</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Consultar viaje</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quiero ver información relevante del viaje como la ruta a realizar detallada, descripción del conductor y valoraciones para poder tener confianza acerca del mismo y solicitarlo si lo requiero.</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Dado que un estudiante encuentre un viaje de su agrado, cuando este seleccione la opción “Ver más”, él podrá revisar información a detalle del conductor, de la ruta y de sus valoraciones como su calificación promedio y sus reseñas más actuales.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usuario (5 horas)</a:t>
                      </a:r>
                    </a:p>
                    <a:p>
                      <a:pPr marL="0" indent="0" algn="l">
                        <a:lnSpc>
                          <a:spcPct val="115000"/>
                        </a:lnSpc>
                        <a:spcAft>
                          <a:spcPts val="1000"/>
                        </a:spcAft>
                        <a:buFont typeface="Arial" panose="020B0604020202020204" pitchFamily="34" charset="0"/>
                        <a:buNone/>
                      </a:pPr>
                      <a:r>
                        <a:rPr lang="es-ES" sz="1400" dirty="0" err="1">
                          <a:effectLst/>
                        </a:rPr>
                        <a:t>Dearrollar</a:t>
                      </a:r>
                      <a:r>
                        <a:rPr lang="es-ES" sz="1400" dirty="0">
                          <a:effectLst/>
                        </a:rPr>
                        <a:t> el filtrado de viajes según preferencias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3944361605"/>
                  </a:ext>
                </a:extLst>
              </a:tr>
              <a:tr h="5562378">
                <a:tc>
                  <a:txBody>
                    <a:bodyPr/>
                    <a:lstStyle/>
                    <a:p>
                      <a:pPr algn="l">
                        <a:lnSpc>
                          <a:spcPct val="115000"/>
                        </a:lnSpc>
                        <a:spcAft>
                          <a:spcPts val="1000"/>
                        </a:spcAft>
                      </a:pPr>
                      <a:r>
                        <a:rPr lang="es-ES" sz="1400">
                          <a:effectLst/>
                        </a:rPr>
                        <a:t>HU08</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Evaluar solicitud</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con función de conductor quiero revisar las solicitudes de viaje que me manden los alumnos y evaluar los puntos de encuentro que ellos me sugieran para poder evitar que algún alumno perjudique el tiempo de viaje y aceptar a los que hayan establecido puntos de encuentro adecuados a la ruta.</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Dado que un estudiante registrado con perfil de conductor revise la información de un viaje publicado por él mismo, cuando este seleccione la opción “Visualizar solicitudes”, entonces visualizará las solicitudes que haya recibido por dicho viaje.</a:t>
                      </a:r>
                    </a:p>
                    <a:p>
                      <a:pPr algn="l">
                        <a:lnSpc>
                          <a:spcPct val="115000"/>
                        </a:lnSpc>
                        <a:spcAft>
                          <a:spcPts val="1000"/>
                        </a:spcAft>
                      </a:pPr>
                      <a:r>
                        <a:rPr lang="es-ES" sz="1400">
                          <a:effectLst/>
                        </a:rPr>
                        <a:t>Dado que el conductor quiera visualizar una solicitud, cuando este seleccione la opción “Evaluar”, entonces visualizará los datos públicos del estudiante y el mapa con el punto de ruta que ha escogido junto con la ruta del viaje.</a:t>
                      </a:r>
                    </a:p>
                    <a:p>
                      <a:pPr algn="l">
                        <a:lnSpc>
                          <a:spcPct val="115000"/>
                        </a:lnSpc>
                        <a:spcAft>
                          <a:spcPts val="1000"/>
                        </a:spcAft>
                      </a:pPr>
                      <a:r>
                        <a:rPr lang="es-ES" sz="1400">
                          <a:effectLst/>
                        </a:rPr>
                        <a:t>Dado que el conductor haya evaluado una solicitud, cuando este seleccione una de las opciones de evaluación: “Aceptar” y “Rechazar”, entonces le aparecerá una pantalla con el mensaje “Solicitud evaluada” y en caso sea aceptada, se le añadirá automáticamente al estudiante a la lista de pasajeros.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(4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evaluación (5 horas)</a:t>
                      </a:r>
                    </a:p>
                    <a:p>
                      <a:pPr algn="l">
                        <a:lnSpc>
                          <a:spcPct val="115000"/>
                        </a:lnSpc>
                        <a:spcAft>
                          <a:spcPts val="1000"/>
                        </a:spcAft>
                      </a:pPr>
                      <a:r>
                        <a:rPr lang="es-ES" sz="1400" dirty="0">
                          <a:effectLst/>
                        </a:rPr>
                        <a:t>Gestionar la visualización de los puntos de recojo mediante Google Maps API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172616642"/>
                  </a:ext>
                </a:extLst>
              </a:tr>
              <a:tr h="1942687">
                <a:tc>
                  <a:txBody>
                    <a:bodyPr/>
                    <a:lstStyle/>
                    <a:p>
                      <a:pPr algn="l">
                        <a:lnSpc>
                          <a:spcPct val="115000"/>
                        </a:lnSpc>
                        <a:spcAft>
                          <a:spcPts val="1000"/>
                        </a:spcAft>
                      </a:pPr>
                      <a:r>
                        <a:rPr lang="es-ES" sz="1400">
                          <a:effectLst/>
                        </a:rPr>
                        <a:t>HU09</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Visualizar viajes solicitados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quiero visualizar los viajes que he solicitado para poder recordar qué viajes tengo pendientes o visualizar la ejecución de un viaje con el mapa del conductor en tiempo real.</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dirty="0">
                          <a:effectLst/>
                        </a:rPr>
                        <a:t>Dado que un estudiante seleccione la opción “Viajes solicitados”, cuando este visualice la pantalla de las solicitudes, entonces él podrá observar el estado de cada una y de estar confirmada, puede revisar a detalle los pasajeros, conductor, ruta y estado del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algn="l">
                        <a:lnSpc>
                          <a:spcPct val="115000"/>
                        </a:lnSpc>
                        <a:spcAft>
                          <a:spcPts val="1000"/>
                        </a:spcAft>
                      </a:pPr>
                      <a:r>
                        <a:rPr lang="es-ES" sz="1400" dirty="0">
                          <a:effectLst/>
                        </a:rPr>
                        <a:t>Implementar interfaz de usuario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1611095952"/>
                  </a:ext>
                </a:extLst>
              </a:tr>
            </a:tbl>
          </a:graphicData>
        </a:graphic>
      </p:graphicFrame>
    </p:spTree>
    <p:extLst>
      <p:ext uri="{BB962C8B-B14F-4D97-AF65-F5344CB8AC3E}">
        <p14:creationId xmlns:p14="http://schemas.microsoft.com/office/powerpoint/2010/main" val="90097882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F3A38C55-4BBF-4510-B352-2D7E9C016035}"/>
              </a:ext>
            </a:extLst>
          </p:cNvPr>
          <p:cNvGraphicFramePr>
            <a:graphicFrameLocks noGrp="1"/>
          </p:cNvGraphicFramePr>
          <p:nvPr>
            <p:extLst>
              <p:ext uri="{D42A27DB-BD31-4B8C-83A1-F6EECF244321}">
                <p14:modId xmlns:p14="http://schemas.microsoft.com/office/powerpoint/2010/main" val="2454385962"/>
              </p:ext>
            </p:extLst>
          </p:nvPr>
        </p:nvGraphicFramePr>
        <p:xfrm>
          <a:off x="393700" y="266700"/>
          <a:ext cx="12458700" cy="9359901"/>
        </p:xfrm>
        <a:graphic>
          <a:graphicData uri="http://schemas.openxmlformats.org/drawingml/2006/table">
            <a:tbl>
              <a:tblPr firstRow="1" firstCol="1" bandRow="1">
                <a:tableStyleId>{5940675A-B579-460E-94D1-54222C63F5DA}</a:tableStyleId>
              </a:tblPr>
              <a:tblGrid>
                <a:gridCol w="1778769">
                  <a:extLst>
                    <a:ext uri="{9D8B030D-6E8A-4147-A177-3AD203B41FA5}">
                      <a16:colId xmlns:a16="http://schemas.microsoft.com/office/drawing/2014/main" val="281414589"/>
                    </a:ext>
                  </a:extLst>
                </a:gridCol>
                <a:gridCol w="1482656">
                  <a:extLst>
                    <a:ext uri="{9D8B030D-6E8A-4147-A177-3AD203B41FA5}">
                      <a16:colId xmlns:a16="http://schemas.microsoft.com/office/drawing/2014/main" val="1023367208"/>
                    </a:ext>
                  </a:extLst>
                </a:gridCol>
                <a:gridCol w="2819870">
                  <a:extLst>
                    <a:ext uri="{9D8B030D-6E8A-4147-A177-3AD203B41FA5}">
                      <a16:colId xmlns:a16="http://schemas.microsoft.com/office/drawing/2014/main" val="1995948054"/>
                    </a:ext>
                  </a:extLst>
                </a:gridCol>
                <a:gridCol w="3114935">
                  <a:extLst>
                    <a:ext uri="{9D8B030D-6E8A-4147-A177-3AD203B41FA5}">
                      <a16:colId xmlns:a16="http://schemas.microsoft.com/office/drawing/2014/main" val="534839021"/>
                    </a:ext>
                  </a:extLst>
                </a:gridCol>
                <a:gridCol w="3262470">
                  <a:extLst>
                    <a:ext uri="{9D8B030D-6E8A-4147-A177-3AD203B41FA5}">
                      <a16:colId xmlns:a16="http://schemas.microsoft.com/office/drawing/2014/main" val="3256783781"/>
                    </a:ext>
                  </a:extLst>
                </a:gridCol>
              </a:tblGrid>
              <a:tr h="2985020">
                <a:tc>
                  <a:txBody>
                    <a:bodyPr/>
                    <a:lstStyle/>
                    <a:p>
                      <a:pPr algn="l">
                        <a:lnSpc>
                          <a:spcPct val="115000"/>
                        </a:lnSpc>
                        <a:spcAft>
                          <a:spcPts val="1000"/>
                        </a:spcAft>
                      </a:pPr>
                      <a:r>
                        <a:rPr lang="es-ES" sz="1600">
                          <a:effectLst/>
                        </a:rPr>
                        <a:t>HU10</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Consultar lista de pasajeros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obtener la información de los pasajeros que han solicitado mi servicio de colectivo para saber y conocer a que personas estoy llevando en mi auto.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 función de conductor se encuentre en el apartado del viaje, cuando este visualice algún viaje publicado y seleccione “Ver lista de pasajeros”, entonces visualizará en una los nombres, apellidos y códigos de los pasajeros.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interfaz de usuario (4 horas)</a:t>
                      </a:r>
                    </a:p>
                    <a:p>
                      <a:pPr algn="l">
                        <a:lnSpc>
                          <a:spcPct val="115000"/>
                        </a:lnSpc>
                        <a:spcAft>
                          <a:spcPts val="1000"/>
                        </a:spcAft>
                      </a:pPr>
                      <a:r>
                        <a:rPr lang="es-ES" sz="1600">
                          <a:effectLst/>
                        </a:rPr>
                        <a:t>Desarrollar el endpoint que permita visualizar los pasajeros asignados a un determinado viaje (5 horas)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3774061548"/>
                  </a:ext>
                </a:extLst>
              </a:tr>
              <a:tr h="2985020">
                <a:tc>
                  <a:txBody>
                    <a:bodyPr/>
                    <a:lstStyle/>
                    <a:p>
                      <a:pPr algn="l">
                        <a:lnSpc>
                          <a:spcPct val="115000"/>
                        </a:lnSpc>
                        <a:spcAft>
                          <a:spcPts val="1000"/>
                        </a:spcAft>
                      </a:pPr>
                      <a:r>
                        <a:rPr lang="es-ES" sz="1600">
                          <a:effectLst/>
                        </a:rPr>
                        <a:t>HU11</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Actualizar estado de pasajero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especificar qué pasajero de mi lista ha sido recogido en un viaje específico para que no haya inconvenientes con cuestiones de pago y con la administración de la aplicación.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conductor se encuentre en la pestaña de un viaje, cuando este revise la lista de pasajeros, entonces podrá marcar quién de ellos ya se encuentra en el auto y actualizar el estado del pasajero a “Recogido”.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la interfaz de actualización de estado de pasajero (5 horas)</a:t>
                      </a:r>
                    </a:p>
                    <a:p>
                      <a:pPr algn="l">
                        <a:lnSpc>
                          <a:spcPct val="115000"/>
                        </a:lnSpc>
                        <a:spcAft>
                          <a:spcPts val="1000"/>
                        </a:spcAft>
                      </a:pPr>
                      <a:r>
                        <a:rPr lang="es-ES" sz="1600">
                          <a:effectLst/>
                        </a:rPr>
                        <a:t>Desarrollar el endpoint que modifique los estados de usuarios (4 horas)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4034234638"/>
                  </a:ext>
                </a:extLst>
              </a:tr>
              <a:tr h="3389861">
                <a:tc>
                  <a:txBody>
                    <a:bodyPr/>
                    <a:lstStyle/>
                    <a:p>
                      <a:pPr algn="l">
                        <a:lnSpc>
                          <a:spcPct val="115000"/>
                        </a:lnSpc>
                        <a:spcAft>
                          <a:spcPts val="1000"/>
                        </a:spcAft>
                      </a:pPr>
                      <a:r>
                        <a:rPr lang="es-ES" sz="1600">
                          <a:effectLst/>
                        </a:rPr>
                        <a:t>HU12</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Actualizar estado de viaje</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notificar a los usuarios y a los administradores de la aplicación que un viaje si un viaje ha iniciado o si ha finalizado para que se monitoree que estoy cumpliendo mi rol como conductor de UPCRide.</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conductor visualice un viaje publicado, cuando este seleccione la opción “Cambiar estado”, entonces si recién se iniciará el viaje, se cambiará el estado a “En curso”, y si ya se finalizó el viaje, cambiará el estado a “Finalizado”.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Implementar interfaz de usuario</a:t>
                      </a:r>
                    </a:p>
                    <a:p>
                      <a:pPr marL="342900" lvl="0" indent="-342900" algn="l">
                        <a:lnSpc>
                          <a:spcPct val="115000"/>
                        </a:lnSpc>
                        <a:spcAft>
                          <a:spcPts val="1000"/>
                        </a:spcAft>
                        <a:buFont typeface="Symbol" panose="05050102010706020507" pitchFamily="18" charset="2"/>
                        <a:buChar char=""/>
                      </a:pPr>
                      <a:r>
                        <a:rPr lang="es-ES" sz="1600" dirty="0">
                          <a:effectLst/>
                        </a:rPr>
                        <a:t>Desarrollar el </a:t>
                      </a:r>
                      <a:r>
                        <a:rPr lang="es-ES" sz="1600" dirty="0" err="1">
                          <a:effectLst/>
                        </a:rPr>
                        <a:t>endpoint</a:t>
                      </a:r>
                      <a:r>
                        <a:rPr lang="es-ES" sz="1600" dirty="0">
                          <a:effectLst/>
                        </a:rPr>
                        <a:t> para poder actualizar el estado de un viaje determinado (4 horas)</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2951848276"/>
                  </a:ext>
                </a:extLst>
              </a:tr>
            </a:tbl>
          </a:graphicData>
        </a:graphic>
      </p:graphicFrame>
    </p:spTree>
    <p:extLst>
      <p:ext uri="{BB962C8B-B14F-4D97-AF65-F5344CB8AC3E}">
        <p14:creationId xmlns:p14="http://schemas.microsoft.com/office/powerpoint/2010/main" val="183728915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05162E-25F8-459C-BA84-DCA27E88A08A}"/>
              </a:ext>
            </a:extLst>
          </p:cNvPr>
          <p:cNvPicPr/>
          <p:nvPr/>
        </p:nvPicPr>
        <p:blipFill rotWithShape="1">
          <a:blip r:embed="rId2" cstate="print">
            <a:extLst>
              <a:ext uri="{28A0092B-C50C-407E-A947-70E740481C1C}">
                <a14:useLocalDpi xmlns:a14="http://schemas.microsoft.com/office/drawing/2010/main" val="0"/>
              </a:ext>
            </a:extLst>
          </a:blip>
          <a:srcRect t="11809" b="3596"/>
          <a:stretch/>
        </p:blipFill>
        <p:spPr bwMode="auto">
          <a:xfrm>
            <a:off x="882150" y="1113183"/>
            <a:ext cx="11240500" cy="585314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19F18D40-ADD7-4D50-9B85-BF7AB94DC8ED}"/>
              </a:ext>
            </a:extLst>
          </p:cNvPr>
          <p:cNvSpPr/>
          <p:nvPr/>
        </p:nvSpPr>
        <p:spPr>
          <a:xfrm>
            <a:off x="3645688" y="7705243"/>
            <a:ext cx="5713423" cy="492122"/>
          </a:xfrm>
          <a:prstGeom prst="rect">
            <a:avLst/>
          </a:prstGeom>
        </p:spPr>
        <p:txBody>
          <a:bodyPr wrap="none">
            <a:spAutoFit/>
          </a:bodyPr>
          <a:lstStyle/>
          <a:p>
            <a:pPr>
              <a:lnSpc>
                <a:spcPct val="115000"/>
              </a:lnSpc>
              <a:spcAft>
                <a:spcPts val="1200"/>
              </a:spcAft>
            </a:pPr>
            <a:r>
              <a:rPr lang="en-US" u="sng" dirty="0">
                <a:solidFill>
                  <a:schemeClr val="bg2">
                    <a:lumMod val="90000"/>
                  </a:schemeClr>
                </a:solidFill>
                <a:latin typeface="Zizou Slab Light"/>
                <a:ea typeface="SimSun"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https://trello.com/b/AVVFr9Fo/upcride-20</a:t>
            </a:r>
            <a:endParaRPr lang="en-US" dirty="0">
              <a:solidFill>
                <a:schemeClr val="bg2">
                  <a:lumMod val="90000"/>
                </a:schemeClr>
              </a:solidFill>
              <a:latin typeface="Zizou Slab Ligh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1952595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096672"/>
            <a:ext cx="2596865"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IMPACT MAP</a:t>
            </a:r>
            <a:endParaRPr dirty="0"/>
          </a:p>
        </p:txBody>
      </p:sp>
      <p:pic>
        <p:nvPicPr>
          <p:cNvPr id="4" name="Picture 3">
            <a:extLst>
              <a:ext uri="{FF2B5EF4-FFF2-40B4-BE49-F238E27FC236}">
                <a16:creationId xmlns:a16="http://schemas.microsoft.com/office/drawing/2014/main" id="{BAF4135C-9DB6-4D93-A710-925BCAEE9F01}"/>
              </a:ext>
            </a:extLst>
          </p:cNvPr>
          <p:cNvPicPr/>
          <p:nvPr/>
        </p:nvPicPr>
        <p:blipFill rotWithShape="1">
          <a:blip r:embed="rId2">
            <a:extLst>
              <a:ext uri="{28A0092B-C50C-407E-A947-70E740481C1C}">
                <a14:useLocalDpi xmlns:a14="http://schemas.microsoft.com/office/drawing/2010/main" val="0"/>
              </a:ext>
            </a:extLst>
          </a:blip>
          <a:srcRect l="1279" r="2629" b="8925"/>
          <a:stretch/>
        </p:blipFill>
        <p:spPr bwMode="auto">
          <a:xfrm>
            <a:off x="1461925" y="2232535"/>
            <a:ext cx="10080949" cy="598707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459223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 finalizar la sesión …">
            <a:extLst>
              <a:ext uri="{FF2B5EF4-FFF2-40B4-BE49-F238E27FC236}">
                <a16:creationId xmlns:a16="http://schemas.microsoft.com/office/drawing/2014/main" id="{84074701-36B6-4C0B-A01E-A63090EA2DAB}"/>
              </a:ext>
            </a:extLst>
          </p:cNvPr>
          <p:cNvSpPr txBox="1"/>
          <p:nvPr/>
        </p:nvSpPr>
        <p:spPr>
          <a:xfrm>
            <a:off x="4434652" y="4162979"/>
            <a:ext cx="428963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USER FLOW DIAGRAM</a:t>
            </a:r>
            <a:endParaRPr dirty="0">
              <a:solidFill>
                <a:schemeClr val="tx2"/>
              </a:solidFill>
            </a:endParaRPr>
          </a:p>
        </p:txBody>
      </p:sp>
    </p:spTree>
    <p:extLst>
      <p:ext uri="{BB962C8B-B14F-4D97-AF65-F5344CB8AC3E}">
        <p14:creationId xmlns:p14="http://schemas.microsoft.com/office/powerpoint/2010/main" val="381804049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72ADA6-40EC-4D8E-A4CE-7BB987C11D0A}"/>
              </a:ext>
            </a:extLst>
          </p:cNvPr>
          <p:cNvPicPr/>
          <p:nvPr/>
        </p:nvPicPr>
        <p:blipFill>
          <a:blip r:embed="rId2"/>
          <a:stretch>
            <a:fillRect/>
          </a:stretch>
        </p:blipFill>
        <p:spPr>
          <a:xfrm>
            <a:off x="1305592" y="1616765"/>
            <a:ext cx="10393616" cy="6520069"/>
          </a:xfrm>
          <a:prstGeom prst="rect">
            <a:avLst/>
          </a:prstGeom>
        </p:spPr>
      </p:pic>
    </p:spTree>
    <p:extLst>
      <p:ext uri="{BB962C8B-B14F-4D97-AF65-F5344CB8AC3E}">
        <p14:creationId xmlns:p14="http://schemas.microsoft.com/office/powerpoint/2010/main" val="1260593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Al finalizar la sesión …"/>
          <p:cNvSpPr txBox="1"/>
          <p:nvPr/>
        </p:nvSpPr>
        <p:spPr>
          <a:xfrm>
            <a:off x="4972447" y="4162979"/>
            <a:ext cx="321402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INTRODUCCIÓN</a:t>
            </a:r>
            <a:endParaRPr dirty="0">
              <a:solidFill>
                <a:schemeClr val="tx2"/>
              </a:solidFill>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D77AA3-C28D-44C0-B094-AEE91DA76180}"/>
              </a:ext>
            </a:extLst>
          </p:cNvPr>
          <p:cNvPicPr/>
          <p:nvPr/>
        </p:nvPicPr>
        <p:blipFill>
          <a:blip r:embed="rId2"/>
          <a:stretch>
            <a:fillRect/>
          </a:stretch>
        </p:blipFill>
        <p:spPr>
          <a:xfrm>
            <a:off x="644986" y="2029446"/>
            <a:ext cx="11714828" cy="5694708"/>
          </a:xfrm>
          <a:prstGeom prst="rect">
            <a:avLst/>
          </a:prstGeom>
        </p:spPr>
      </p:pic>
    </p:spTree>
    <p:extLst>
      <p:ext uri="{BB962C8B-B14F-4D97-AF65-F5344CB8AC3E}">
        <p14:creationId xmlns:p14="http://schemas.microsoft.com/office/powerpoint/2010/main" val="378389562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540E40-1C4D-47E8-9CD2-282891D75DAE}"/>
              </a:ext>
            </a:extLst>
          </p:cNvPr>
          <p:cNvPicPr/>
          <p:nvPr/>
        </p:nvPicPr>
        <p:blipFill>
          <a:blip r:embed="rId2"/>
          <a:stretch>
            <a:fillRect/>
          </a:stretch>
        </p:blipFill>
        <p:spPr>
          <a:xfrm>
            <a:off x="826758" y="2169788"/>
            <a:ext cx="11351284" cy="5414023"/>
          </a:xfrm>
          <a:prstGeom prst="rect">
            <a:avLst/>
          </a:prstGeom>
        </p:spPr>
      </p:pic>
    </p:spTree>
    <p:extLst>
      <p:ext uri="{BB962C8B-B14F-4D97-AF65-F5344CB8AC3E}">
        <p14:creationId xmlns:p14="http://schemas.microsoft.com/office/powerpoint/2010/main" val="383601191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F2A87C-F68A-4A22-ABCC-B744ED3C3264}"/>
              </a:ext>
            </a:extLst>
          </p:cNvPr>
          <p:cNvPicPr/>
          <p:nvPr/>
        </p:nvPicPr>
        <p:blipFill>
          <a:blip r:embed="rId2"/>
          <a:stretch>
            <a:fillRect/>
          </a:stretch>
        </p:blipFill>
        <p:spPr>
          <a:xfrm>
            <a:off x="1205233" y="1299506"/>
            <a:ext cx="10594333" cy="7154587"/>
          </a:xfrm>
          <a:prstGeom prst="rect">
            <a:avLst/>
          </a:prstGeom>
        </p:spPr>
      </p:pic>
    </p:spTree>
    <p:extLst>
      <p:ext uri="{BB962C8B-B14F-4D97-AF65-F5344CB8AC3E}">
        <p14:creationId xmlns:p14="http://schemas.microsoft.com/office/powerpoint/2010/main" val="24851072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8E6D9B-9E69-4B73-9729-B08A1D6D6C7C}"/>
              </a:ext>
            </a:extLst>
          </p:cNvPr>
          <p:cNvPicPr/>
          <p:nvPr/>
        </p:nvPicPr>
        <p:blipFill>
          <a:blip r:embed="rId2"/>
          <a:stretch>
            <a:fillRect/>
          </a:stretch>
        </p:blipFill>
        <p:spPr>
          <a:xfrm>
            <a:off x="1100331" y="2229326"/>
            <a:ext cx="11552612" cy="5294947"/>
          </a:xfrm>
          <a:prstGeom prst="rect">
            <a:avLst/>
          </a:prstGeom>
        </p:spPr>
      </p:pic>
    </p:spTree>
    <p:extLst>
      <p:ext uri="{BB962C8B-B14F-4D97-AF65-F5344CB8AC3E}">
        <p14:creationId xmlns:p14="http://schemas.microsoft.com/office/powerpoint/2010/main" val="256014603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8E3001-BBB3-41BB-8D5D-6088E6141C06}"/>
              </a:ext>
            </a:extLst>
          </p:cNvPr>
          <p:cNvPicPr/>
          <p:nvPr/>
        </p:nvPicPr>
        <p:blipFill>
          <a:blip r:embed="rId2"/>
          <a:stretch>
            <a:fillRect/>
          </a:stretch>
        </p:blipFill>
        <p:spPr>
          <a:xfrm>
            <a:off x="1008955" y="2357865"/>
            <a:ext cx="10986889" cy="5037869"/>
          </a:xfrm>
          <a:prstGeom prst="rect">
            <a:avLst/>
          </a:prstGeom>
        </p:spPr>
      </p:pic>
    </p:spTree>
    <p:extLst>
      <p:ext uri="{BB962C8B-B14F-4D97-AF65-F5344CB8AC3E}">
        <p14:creationId xmlns:p14="http://schemas.microsoft.com/office/powerpoint/2010/main" val="1351056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FE5383-DE9A-450A-A902-FA03C8952FDE}"/>
              </a:ext>
            </a:extLst>
          </p:cNvPr>
          <p:cNvPicPr/>
          <p:nvPr/>
        </p:nvPicPr>
        <p:blipFill>
          <a:blip r:embed="rId2"/>
          <a:stretch>
            <a:fillRect/>
          </a:stretch>
        </p:blipFill>
        <p:spPr>
          <a:xfrm>
            <a:off x="1625722" y="1644823"/>
            <a:ext cx="9753356" cy="6463954"/>
          </a:xfrm>
          <a:prstGeom prst="rect">
            <a:avLst/>
          </a:prstGeom>
        </p:spPr>
      </p:pic>
    </p:spTree>
    <p:extLst>
      <p:ext uri="{BB962C8B-B14F-4D97-AF65-F5344CB8AC3E}">
        <p14:creationId xmlns:p14="http://schemas.microsoft.com/office/powerpoint/2010/main" val="387933844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096672"/>
            <a:ext cx="511037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WIREFRAMES MOBILE APP</a:t>
            </a:r>
            <a:endParaRPr dirty="0"/>
          </a:p>
        </p:txBody>
      </p:sp>
      <p:pic>
        <p:nvPicPr>
          <p:cNvPr id="5" name="Picture 4">
            <a:extLst>
              <a:ext uri="{FF2B5EF4-FFF2-40B4-BE49-F238E27FC236}">
                <a16:creationId xmlns:a16="http://schemas.microsoft.com/office/drawing/2014/main" id="{FF0586DD-3181-4B6A-BEEE-772017E3C5F6}"/>
              </a:ext>
            </a:extLst>
          </p:cNvPr>
          <p:cNvPicPr/>
          <p:nvPr/>
        </p:nvPicPr>
        <p:blipFill rotWithShape="1">
          <a:blip r:embed="rId2" cstate="print">
            <a:extLst>
              <a:ext uri="{28A0092B-C50C-407E-A947-70E740481C1C}">
                <a14:useLocalDpi xmlns:a14="http://schemas.microsoft.com/office/drawing/2010/main" val="0"/>
              </a:ext>
            </a:extLst>
          </a:blip>
          <a:srcRect l="-333" t="12142" r="3041" b="4621"/>
          <a:stretch/>
        </p:blipFill>
        <p:spPr bwMode="auto">
          <a:xfrm>
            <a:off x="691670" y="2173358"/>
            <a:ext cx="11621459" cy="5592416"/>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F3691C3B-436D-48E8-8333-90AED2F8DF5F}"/>
              </a:ext>
            </a:extLst>
          </p:cNvPr>
          <p:cNvSpPr/>
          <p:nvPr/>
        </p:nvSpPr>
        <p:spPr>
          <a:xfrm>
            <a:off x="892312" y="8164806"/>
            <a:ext cx="11021391" cy="492122"/>
          </a:xfrm>
          <a:prstGeom prst="rect">
            <a:avLst/>
          </a:prstGeom>
        </p:spPr>
        <p:txBody>
          <a:bodyPr wrap="square">
            <a:spAutoFit/>
          </a:bodyPr>
          <a:lstStyle/>
          <a:p>
            <a:pPr>
              <a:lnSpc>
                <a:spcPct val="115000"/>
              </a:lnSpc>
              <a:spcAft>
                <a:spcPts val="1200"/>
              </a:spcAft>
            </a:pPr>
            <a:r>
              <a:rPr lang="en-US" u="sng" dirty="0">
                <a:solidFill>
                  <a:schemeClr val="bg2">
                    <a:lumMod val="90000"/>
                  </a:schemeClr>
                </a:solidFill>
                <a:latin typeface="Zizou Slab Light"/>
                <a:ea typeface="SimSun"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https://xd.adobe.com/view/70d6b2e9-5dee-42a2-7e0c-7da43be4fbe3-06e7/</a:t>
            </a:r>
            <a:endParaRPr lang="en-US" dirty="0">
              <a:solidFill>
                <a:schemeClr val="bg2">
                  <a:lumMod val="90000"/>
                </a:schemeClr>
              </a:solidFill>
              <a:latin typeface="Zizou Slab Ligh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8898965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F2D8AD4-7860-4F33-AAFC-4690040CC020}"/>
              </a:ext>
            </a:extLst>
          </p:cNvPr>
          <p:cNvSpPr/>
          <p:nvPr/>
        </p:nvSpPr>
        <p:spPr>
          <a:xfrm>
            <a:off x="614236" y="483271"/>
            <a:ext cx="5210081" cy="646331"/>
          </a:xfrm>
          <a:prstGeom prst="rect">
            <a:avLst/>
          </a:prstGeom>
        </p:spPr>
        <p:txBody>
          <a:bodyPr wrap="none">
            <a:spAutoFit/>
          </a:bodyPr>
          <a:lstStyle/>
          <a:p>
            <a:r>
              <a:rPr lang="es-ES" sz="3600" b="0" dirty="0">
                <a:solidFill>
                  <a:schemeClr val="tx2"/>
                </a:solidFill>
                <a:latin typeface="Zizou Slab Light"/>
              </a:rPr>
              <a:t>ARCHITECTURE OVERVIEW</a:t>
            </a:r>
          </a:p>
        </p:txBody>
      </p:sp>
      <p:pic>
        <p:nvPicPr>
          <p:cNvPr id="4" name="Picture 3" descr="A screenshot of a cell phone&#10;&#10;Description automatically generated">
            <a:extLst>
              <a:ext uri="{FF2B5EF4-FFF2-40B4-BE49-F238E27FC236}">
                <a16:creationId xmlns:a16="http://schemas.microsoft.com/office/drawing/2014/main" id="{98A52ADB-6AE6-4F5D-BA13-06790F251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090" y="1511625"/>
            <a:ext cx="9978619" cy="7680732"/>
          </a:xfrm>
          <a:prstGeom prst="rect">
            <a:avLst/>
          </a:prstGeom>
        </p:spPr>
      </p:pic>
    </p:spTree>
    <p:extLst>
      <p:ext uri="{BB962C8B-B14F-4D97-AF65-F5344CB8AC3E}">
        <p14:creationId xmlns:p14="http://schemas.microsoft.com/office/powerpoint/2010/main" val="164226242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F2D8AD4-7860-4F33-AAFC-4690040CC020}"/>
              </a:ext>
            </a:extLst>
          </p:cNvPr>
          <p:cNvSpPr/>
          <p:nvPr/>
        </p:nvSpPr>
        <p:spPr>
          <a:xfrm>
            <a:off x="409389" y="483271"/>
            <a:ext cx="4400565" cy="646331"/>
          </a:xfrm>
          <a:prstGeom prst="rect">
            <a:avLst/>
          </a:prstGeom>
        </p:spPr>
        <p:txBody>
          <a:bodyPr wrap="none">
            <a:spAutoFit/>
          </a:bodyPr>
          <a:lstStyle/>
          <a:p>
            <a:r>
              <a:rPr lang="es-ES" sz="3600" b="0">
                <a:solidFill>
                  <a:schemeClr val="tx2"/>
                </a:solidFill>
                <a:latin typeface="Zizou Slab Light"/>
              </a:rPr>
              <a:t>DIAGRAMA DE CLASES</a:t>
            </a:r>
            <a:endParaRPr lang="es-ES" sz="3600" b="0" dirty="0">
              <a:solidFill>
                <a:schemeClr val="tx2"/>
              </a:solidFill>
              <a:latin typeface="Zizou Slab Light"/>
            </a:endParaRPr>
          </a:p>
        </p:txBody>
      </p:sp>
      <p:pic>
        <p:nvPicPr>
          <p:cNvPr id="4" name="Imagen 3">
            <a:extLst>
              <a:ext uri="{FF2B5EF4-FFF2-40B4-BE49-F238E27FC236}">
                <a16:creationId xmlns:a16="http://schemas.microsoft.com/office/drawing/2014/main" id="{8D85DB9A-2655-4BDB-9210-48F624F76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183" y="1018851"/>
            <a:ext cx="9704433" cy="8421291"/>
          </a:xfrm>
          <a:prstGeom prst="rect">
            <a:avLst/>
          </a:prstGeom>
        </p:spPr>
      </p:pic>
    </p:spTree>
    <p:extLst>
      <p:ext uri="{BB962C8B-B14F-4D97-AF65-F5344CB8AC3E}">
        <p14:creationId xmlns:p14="http://schemas.microsoft.com/office/powerpoint/2010/main" val="344748828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292A6C6-E89E-4891-B381-063F7586E115}"/>
              </a:ext>
            </a:extLst>
          </p:cNvPr>
          <p:cNvSpPr/>
          <p:nvPr/>
        </p:nvSpPr>
        <p:spPr>
          <a:xfrm>
            <a:off x="325708" y="483271"/>
            <a:ext cx="6176692" cy="646331"/>
          </a:xfrm>
          <a:prstGeom prst="rect">
            <a:avLst/>
          </a:prstGeom>
        </p:spPr>
        <p:txBody>
          <a:bodyPr wrap="none">
            <a:spAutoFit/>
          </a:bodyPr>
          <a:lstStyle/>
          <a:p>
            <a:r>
              <a:rPr lang="es-ES" sz="3600" b="0" dirty="0">
                <a:solidFill>
                  <a:schemeClr val="tx2"/>
                </a:solidFill>
                <a:latin typeface="Zizou Slab Light"/>
              </a:rPr>
              <a:t>DIAGRAMA ENTIDAD-RELACIÓN</a:t>
            </a:r>
          </a:p>
        </p:txBody>
      </p:sp>
      <p:pic>
        <p:nvPicPr>
          <p:cNvPr id="4" name="Imagen 3">
            <a:extLst>
              <a:ext uri="{FF2B5EF4-FFF2-40B4-BE49-F238E27FC236}">
                <a16:creationId xmlns:a16="http://schemas.microsoft.com/office/drawing/2014/main" id="{A3DA4DC1-CFF4-499C-9749-672D9F2C3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47" y="1083165"/>
            <a:ext cx="11380906" cy="7587270"/>
          </a:xfrm>
          <a:prstGeom prst="rect">
            <a:avLst/>
          </a:prstGeom>
        </p:spPr>
      </p:pic>
    </p:spTree>
    <p:extLst>
      <p:ext uri="{BB962C8B-B14F-4D97-AF65-F5344CB8AC3E}">
        <p14:creationId xmlns:p14="http://schemas.microsoft.com/office/powerpoint/2010/main" val="278932882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Para profundizar"/>
          <p:cNvSpPr txBox="1"/>
          <p:nvPr/>
        </p:nvSpPr>
        <p:spPr>
          <a:xfrm>
            <a:off x="781628" y="1243384"/>
            <a:ext cx="592469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NOMBRE DEL PRODUCTO</a:t>
            </a:r>
            <a:endParaRPr dirty="0"/>
          </a:p>
        </p:txBody>
      </p:sp>
      <p:sp>
        <p:nvSpPr>
          <p:cNvPr id="139" name="https://developer.apple.com"/>
          <p:cNvSpPr txBox="1"/>
          <p:nvPr/>
        </p:nvSpPr>
        <p:spPr>
          <a:xfrm>
            <a:off x="6172200" y="4658839"/>
            <a:ext cx="2495831"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4000" dirty="0">
                <a:solidFill>
                  <a:schemeClr val="tx1"/>
                </a:solidFill>
              </a:rPr>
              <a:t>UPC RIDE</a:t>
            </a:r>
            <a:endParaRPr sz="4000" dirty="0">
              <a:solidFill>
                <a:schemeClr val="tx1"/>
              </a:solidFill>
            </a:endParaRPr>
          </a:p>
        </p:txBody>
      </p:sp>
      <p:pic>
        <p:nvPicPr>
          <p:cNvPr id="2" name="Imagen 1"/>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4555880" y="4209751"/>
            <a:ext cx="1616320" cy="1616320"/>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292A6C6-E89E-4891-B381-063F7586E115}"/>
              </a:ext>
            </a:extLst>
          </p:cNvPr>
          <p:cNvSpPr/>
          <p:nvPr/>
        </p:nvSpPr>
        <p:spPr>
          <a:xfrm>
            <a:off x="609314" y="716234"/>
            <a:ext cx="4310795" cy="646331"/>
          </a:xfrm>
          <a:prstGeom prst="rect">
            <a:avLst/>
          </a:prstGeom>
        </p:spPr>
        <p:txBody>
          <a:bodyPr wrap="none">
            <a:spAutoFit/>
          </a:bodyPr>
          <a:lstStyle/>
          <a:p>
            <a:r>
              <a:rPr lang="es-ES" sz="3600" b="0" dirty="0">
                <a:solidFill>
                  <a:schemeClr val="tx2"/>
                </a:solidFill>
                <a:latin typeface="Zizou Slab Light"/>
              </a:rPr>
              <a:t>REPOSITORIO GITHUB</a:t>
            </a:r>
          </a:p>
        </p:txBody>
      </p:sp>
      <p:pic>
        <p:nvPicPr>
          <p:cNvPr id="4" name="Picture 3">
            <a:extLst>
              <a:ext uri="{FF2B5EF4-FFF2-40B4-BE49-F238E27FC236}">
                <a16:creationId xmlns:a16="http://schemas.microsoft.com/office/drawing/2014/main" id="{6FC75400-2F9F-4D2B-81F7-D20482518111}"/>
              </a:ext>
            </a:extLst>
          </p:cNvPr>
          <p:cNvPicPr>
            <a:picLocks noChangeAspect="1"/>
          </p:cNvPicPr>
          <p:nvPr/>
        </p:nvPicPr>
        <p:blipFill rotWithShape="1">
          <a:blip r:embed="rId3"/>
          <a:srcRect l="-712" t="17785" r="1562" b="5090"/>
          <a:stretch/>
        </p:blipFill>
        <p:spPr>
          <a:xfrm>
            <a:off x="110435" y="2150497"/>
            <a:ext cx="12894365" cy="5641781"/>
          </a:xfrm>
          <a:prstGeom prst="rect">
            <a:avLst/>
          </a:prstGeom>
        </p:spPr>
      </p:pic>
      <p:sp>
        <p:nvSpPr>
          <p:cNvPr id="6" name="Rectangle 5">
            <a:extLst>
              <a:ext uri="{FF2B5EF4-FFF2-40B4-BE49-F238E27FC236}">
                <a16:creationId xmlns:a16="http://schemas.microsoft.com/office/drawing/2014/main" id="{5750AED8-4119-4AB1-A6A3-87AAB8DE540F}"/>
              </a:ext>
            </a:extLst>
          </p:cNvPr>
          <p:cNvSpPr/>
          <p:nvPr/>
        </p:nvSpPr>
        <p:spPr>
          <a:xfrm>
            <a:off x="3404436" y="8222078"/>
            <a:ext cx="6195927" cy="492122"/>
          </a:xfrm>
          <a:prstGeom prst="rect">
            <a:avLst/>
          </a:prstGeom>
        </p:spPr>
        <p:txBody>
          <a:bodyPr wrap="none">
            <a:spAutoFit/>
          </a:bodyPr>
          <a:lstStyle/>
          <a:p>
            <a:pPr>
              <a:lnSpc>
                <a:spcPct val="115000"/>
              </a:lnSpc>
              <a:spcAft>
                <a:spcPts val="1200"/>
              </a:spcAft>
            </a:pPr>
            <a:r>
              <a:rPr lang="en-US" u="sng" dirty="0">
                <a:solidFill>
                  <a:schemeClr val="bg2">
                    <a:lumMod val="90000"/>
                  </a:schemeClr>
                </a:solidFill>
                <a:latin typeface="Zizou Slab Light"/>
                <a:ea typeface="SimSun"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rPr>
              <a:t>https://github.com/Cesar947/UPCRideMoviles</a:t>
            </a:r>
            <a:endParaRPr lang="en-US" dirty="0">
              <a:solidFill>
                <a:schemeClr val="bg2">
                  <a:lumMod val="90000"/>
                </a:schemeClr>
              </a:solidFill>
              <a:latin typeface="Zizou Slab Ligh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891955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292A6C6-E89E-4891-B381-063F7586E115}"/>
              </a:ext>
            </a:extLst>
          </p:cNvPr>
          <p:cNvSpPr/>
          <p:nvPr/>
        </p:nvSpPr>
        <p:spPr>
          <a:xfrm>
            <a:off x="769849" y="799377"/>
            <a:ext cx="4424609" cy="646331"/>
          </a:xfrm>
          <a:prstGeom prst="rect">
            <a:avLst/>
          </a:prstGeom>
        </p:spPr>
        <p:txBody>
          <a:bodyPr wrap="none">
            <a:spAutoFit/>
          </a:bodyPr>
          <a:lstStyle/>
          <a:p>
            <a:r>
              <a:rPr lang="es-ES" sz="3600" b="0" dirty="0">
                <a:solidFill>
                  <a:schemeClr val="tx2"/>
                </a:solidFill>
                <a:latin typeface="Zizou Slab Light"/>
              </a:rPr>
              <a:t>DOCUMENTACIÓN API</a:t>
            </a:r>
          </a:p>
        </p:txBody>
      </p:sp>
      <p:pic>
        <p:nvPicPr>
          <p:cNvPr id="5" name="Picture 4">
            <a:extLst>
              <a:ext uri="{FF2B5EF4-FFF2-40B4-BE49-F238E27FC236}">
                <a16:creationId xmlns:a16="http://schemas.microsoft.com/office/drawing/2014/main" id="{862D4562-DC66-43E1-80C0-B53FD2F92D87}"/>
              </a:ext>
            </a:extLst>
          </p:cNvPr>
          <p:cNvPicPr/>
          <p:nvPr/>
        </p:nvPicPr>
        <p:blipFill rotWithShape="1">
          <a:blip r:embed="rId3" cstate="print">
            <a:extLst>
              <a:ext uri="{28A0092B-C50C-407E-A947-70E740481C1C}">
                <a14:useLocalDpi xmlns:a14="http://schemas.microsoft.com/office/drawing/2010/main" val="0"/>
              </a:ext>
            </a:extLst>
          </a:blip>
          <a:srcRect l="665" t="12438" r="2208" b="4337"/>
          <a:stretch/>
        </p:blipFill>
        <p:spPr bwMode="auto">
          <a:xfrm>
            <a:off x="769849" y="1842052"/>
            <a:ext cx="11465101" cy="5526157"/>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4415017E-250E-46B2-B02E-EA77B0E0CFFC}"/>
              </a:ext>
            </a:extLst>
          </p:cNvPr>
          <p:cNvSpPr/>
          <p:nvPr/>
        </p:nvSpPr>
        <p:spPr>
          <a:xfrm>
            <a:off x="1528418" y="7861208"/>
            <a:ext cx="9325112" cy="461665"/>
          </a:xfrm>
          <a:prstGeom prst="rect">
            <a:avLst/>
          </a:prstGeom>
        </p:spPr>
        <p:txBody>
          <a:bodyPr wrap="square">
            <a:spAutoFit/>
          </a:bodyPr>
          <a:lstStyle/>
          <a:p>
            <a:r>
              <a:rPr lang="en-US" b="0" dirty="0">
                <a:solidFill>
                  <a:schemeClr val="bg2">
                    <a:lumMod val="90000"/>
                  </a:schemeClr>
                </a:solidFill>
                <a:latin typeface="Open Sans"/>
                <a:hlinkClick r:id="rId4">
                  <a:extLst>
                    <a:ext uri="{A12FA001-AC4F-418D-AE19-62706E023703}">
                      <ahyp:hlinkClr xmlns:ahyp="http://schemas.microsoft.com/office/drawing/2018/hyperlinkcolor" val="tx"/>
                    </a:ext>
                  </a:extLst>
                </a:hlinkClick>
              </a:rPr>
              <a:t>https://documenter.getpostman.com/view/8810164/SVn3tvzY</a:t>
            </a:r>
            <a:endParaRPr lang="en-US" dirty="0">
              <a:solidFill>
                <a:schemeClr val="bg2">
                  <a:lumMod val="90000"/>
                </a:schemeClr>
              </a:solidFill>
            </a:endParaRPr>
          </a:p>
        </p:txBody>
      </p:sp>
    </p:spTree>
    <p:extLst>
      <p:ext uri="{BB962C8B-B14F-4D97-AF65-F5344CB8AC3E}">
        <p14:creationId xmlns:p14="http://schemas.microsoft.com/office/powerpoint/2010/main" val="346479860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B375B"/>
        </a:solidFill>
        <a:effectLst/>
      </p:bgPr>
    </p:bg>
    <p:spTree>
      <p:nvGrpSpPr>
        <p:cNvPr id="1" name=""/>
        <p:cNvGrpSpPr/>
        <p:nvPr/>
      </p:nvGrpSpPr>
      <p:grpSpPr>
        <a:xfrm>
          <a:off x="0" y="0"/>
          <a:ext cx="0" cy="0"/>
          <a:chOff x="0" y="0"/>
          <a:chExt cx="0" cy="0"/>
        </a:xfrm>
      </p:grpSpPr>
      <p:sp>
        <p:nvSpPr>
          <p:cNvPr id="141" name="Escuela de Ingeniería de Sistemas y Computación | Facultad de Ingeniería"/>
          <p:cNvSpPr txBox="1"/>
          <p:nvPr/>
        </p:nvSpPr>
        <p:spPr>
          <a:xfrm>
            <a:off x="658450" y="1449428"/>
            <a:ext cx="6982816" cy="328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800" b="0">
                <a:solidFill>
                  <a:srgbClr val="FFFFFF"/>
                </a:solidFill>
                <a:latin typeface="Zizou Slab Light"/>
                <a:ea typeface="Zizou Slab Light"/>
                <a:cs typeface="Zizou Slab Light"/>
                <a:sym typeface="Zizou Slab Light"/>
              </a:defRPr>
            </a:lvl1pPr>
          </a:lstStyle>
          <a:p>
            <a:r>
              <a:t>Escuela de Ingeniería de Sistemas y Computación | Facultad de Ingeniería</a:t>
            </a:r>
          </a:p>
        </p:txBody>
      </p:sp>
      <p:sp>
        <p:nvSpPr>
          <p:cNvPr id="142" name="Ingeniería de Software"/>
          <p:cNvSpPr txBox="1"/>
          <p:nvPr/>
        </p:nvSpPr>
        <p:spPr>
          <a:xfrm>
            <a:off x="658450" y="1170028"/>
            <a:ext cx="2370811" cy="328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800" b="0">
                <a:solidFill>
                  <a:srgbClr val="FFFFFF"/>
                </a:solidFill>
                <a:latin typeface="Zizou Slab Medium"/>
                <a:ea typeface="Zizou Slab Medium"/>
                <a:cs typeface="Zizou Slab Medium"/>
                <a:sym typeface="Zizou Slab Medium"/>
              </a:defRPr>
            </a:lvl1pPr>
          </a:lstStyle>
          <a:p>
            <a:r>
              <a:t>Ingeniería de Software</a:t>
            </a:r>
          </a:p>
        </p:txBody>
      </p:sp>
      <p:sp>
        <p:nvSpPr>
          <p:cNvPr id="143" name="Universidad Peruana…"/>
          <p:cNvSpPr txBox="1"/>
          <p:nvPr/>
        </p:nvSpPr>
        <p:spPr>
          <a:xfrm>
            <a:off x="10454790" y="3868161"/>
            <a:ext cx="1478586" cy="405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200" b="0">
                <a:solidFill>
                  <a:srgbClr val="FFFFFF"/>
                </a:solidFill>
                <a:latin typeface="Zizou Slab Light"/>
                <a:ea typeface="Zizou Slab Light"/>
                <a:cs typeface="Zizou Slab Light"/>
                <a:sym typeface="Zizou Slab Light"/>
              </a:defRPr>
            </a:pPr>
            <a:r>
              <a:t>Universidad Peruana </a:t>
            </a:r>
          </a:p>
          <a:p>
            <a:pPr algn="l">
              <a:defRPr sz="1200" b="0">
                <a:solidFill>
                  <a:srgbClr val="FFFFFF"/>
                </a:solidFill>
                <a:latin typeface="Zizou Slab Light"/>
                <a:ea typeface="Zizou Slab Light"/>
                <a:cs typeface="Zizou Slab Light"/>
                <a:sym typeface="Zizou Slab Light"/>
              </a:defRPr>
            </a:pPr>
            <a:r>
              <a:t>de Ciencias Aplicadas</a:t>
            </a:r>
          </a:p>
        </p:txBody>
      </p:sp>
      <p:pic>
        <p:nvPicPr>
          <p:cNvPr id="144" name="laurate.png" descr="laurate.png"/>
          <p:cNvPicPr>
            <a:picLocks noChangeAspect="1"/>
          </p:cNvPicPr>
          <p:nvPr/>
        </p:nvPicPr>
        <p:blipFill>
          <a:blip r:embed="rId2">
            <a:alphaModFix amt="22995"/>
          </a:blip>
          <a:stretch>
            <a:fillRect/>
          </a:stretch>
        </p:blipFill>
        <p:spPr>
          <a:xfrm>
            <a:off x="747999" y="8548216"/>
            <a:ext cx="1765301" cy="444501"/>
          </a:xfrm>
          <a:prstGeom prst="rect">
            <a:avLst/>
          </a:prstGeom>
          <a:ln w="12700">
            <a:miter lim="400000"/>
          </a:ln>
        </p:spPr>
      </p:pic>
      <p:pic>
        <p:nvPicPr>
          <p:cNvPr id="145" name="logo-footer-3.png" descr="logo-footer-3.png"/>
          <p:cNvPicPr>
            <a:picLocks noChangeAspect="1"/>
          </p:cNvPicPr>
          <p:nvPr/>
        </p:nvPicPr>
        <p:blipFill>
          <a:blip r:embed="rId3"/>
          <a:stretch>
            <a:fillRect/>
          </a:stretch>
        </p:blipFill>
        <p:spPr>
          <a:xfrm>
            <a:off x="10514833" y="2327420"/>
            <a:ext cx="826471" cy="826472"/>
          </a:xfrm>
          <a:prstGeom prst="rect">
            <a:avLst/>
          </a:prstGeom>
          <a:ln w="12700">
            <a:miter lim="400000"/>
          </a:ln>
        </p:spPr>
      </p:pic>
      <p:sp>
        <p:nvSpPr>
          <p:cNvPr id="146" name="UPC"/>
          <p:cNvSpPr txBox="1"/>
          <p:nvPr/>
        </p:nvSpPr>
        <p:spPr>
          <a:xfrm>
            <a:off x="10454790" y="3612969"/>
            <a:ext cx="537897" cy="328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800" b="0">
                <a:solidFill>
                  <a:srgbClr val="4C4A5C"/>
                </a:solidFill>
                <a:latin typeface="Zizou Slab Medium"/>
                <a:ea typeface="Zizou Slab Medium"/>
                <a:cs typeface="Zizou Slab Medium"/>
                <a:sym typeface="Zizou Slab Medium"/>
              </a:defRPr>
            </a:lvl1pPr>
          </a:lstStyle>
          <a:p>
            <a:r>
              <a:t>UPC</a:t>
            </a:r>
          </a:p>
        </p:txBody>
      </p:sp>
      <p:sp>
        <p:nvSpPr>
          <p:cNvPr id="147" name="https://www.upc.edu.pe"/>
          <p:cNvSpPr txBox="1"/>
          <p:nvPr/>
        </p:nvSpPr>
        <p:spPr>
          <a:xfrm>
            <a:off x="10454790" y="5141045"/>
            <a:ext cx="1590600" cy="252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https://www.upc.edu.pe</a:t>
            </a:r>
          </a:p>
        </p:txBody>
      </p:sp>
      <p:sp>
        <p:nvSpPr>
          <p:cNvPr id="148" name="Prolongación Primavera 2390,…"/>
          <p:cNvSpPr txBox="1"/>
          <p:nvPr/>
        </p:nvSpPr>
        <p:spPr>
          <a:xfrm>
            <a:off x="10454790" y="4400189"/>
            <a:ext cx="2000251" cy="405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200" b="0">
                <a:solidFill>
                  <a:srgbClr val="FFFFFF"/>
                </a:solidFill>
                <a:latin typeface="Zizou Slab Light"/>
                <a:ea typeface="Zizou Slab Light"/>
                <a:cs typeface="Zizou Slab Light"/>
                <a:sym typeface="Zizou Slab Light"/>
              </a:defRPr>
            </a:pPr>
            <a:r>
              <a:t>Prolongación Primavera 2390,</a:t>
            </a:r>
          </a:p>
          <a:p>
            <a:pPr algn="l">
              <a:defRPr sz="1200" b="0">
                <a:solidFill>
                  <a:srgbClr val="FFFFFF"/>
                </a:solidFill>
                <a:latin typeface="Zizou Slab Light"/>
                <a:ea typeface="Zizou Slab Light"/>
                <a:cs typeface="Zizou Slab Light"/>
                <a:sym typeface="Zizou Slab Light"/>
              </a:defRPr>
            </a:pPr>
            <a:r>
              <a:t>Monterrico, Santiago de Surco</a:t>
            </a:r>
          </a:p>
        </p:txBody>
      </p:sp>
      <p:sp>
        <p:nvSpPr>
          <p:cNvPr id="149" name="exígete, innova"/>
          <p:cNvSpPr txBox="1"/>
          <p:nvPr/>
        </p:nvSpPr>
        <p:spPr>
          <a:xfrm>
            <a:off x="10454790" y="5668816"/>
            <a:ext cx="1144373" cy="252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i="1">
                <a:solidFill>
                  <a:srgbClr val="FFFFFF"/>
                </a:solidFill>
                <a:latin typeface="Zizou Slab Medium"/>
                <a:ea typeface="Zizou Slab Medium"/>
                <a:cs typeface="Zizou Slab Medium"/>
                <a:sym typeface="Zizou Slab Medium"/>
              </a:defRPr>
            </a:lvl1pPr>
          </a:lstStyle>
          <a:p>
            <a:r>
              <a:t>exígete, innova</a:t>
            </a:r>
          </a:p>
        </p:txBody>
      </p:sp>
      <p:sp>
        <p:nvSpPr>
          <p:cNvPr id="150" name="PREGRADO"/>
          <p:cNvSpPr txBox="1"/>
          <p:nvPr/>
        </p:nvSpPr>
        <p:spPr>
          <a:xfrm>
            <a:off x="632182" y="635000"/>
            <a:ext cx="1621232" cy="556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600" b="0">
                <a:solidFill>
                  <a:srgbClr val="FFFFFF"/>
                </a:solidFill>
                <a:latin typeface="Solano Gothic MVB Std Bold"/>
                <a:ea typeface="Solano Gothic MVB Std Bold"/>
                <a:cs typeface="Solano Gothic MVB Std Bold"/>
                <a:sym typeface="Solano Gothic MVB Std Bold"/>
              </a:defRPr>
            </a:lvl1pPr>
          </a:lstStyle>
          <a:p>
            <a:r>
              <a:t>PREGRADO</a:t>
            </a:r>
          </a:p>
        </p:txBody>
      </p:sp>
      <p:sp>
        <p:nvSpPr>
          <p:cNvPr id="151" name="Lima 33 - Perú"/>
          <p:cNvSpPr txBox="1"/>
          <p:nvPr/>
        </p:nvSpPr>
        <p:spPr>
          <a:xfrm>
            <a:off x="10454790" y="4740274"/>
            <a:ext cx="982219" cy="252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Lima 33 - Perú</a:t>
            </a:r>
          </a:p>
        </p:txBody>
      </p:sp>
      <p:sp>
        <p:nvSpPr>
          <p:cNvPr id="152" name="T 511 313 3333"/>
          <p:cNvSpPr txBox="1"/>
          <p:nvPr/>
        </p:nvSpPr>
        <p:spPr>
          <a:xfrm>
            <a:off x="10454790" y="4932216"/>
            <a:ext cx="946557" cy="252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T 511 313 3333</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sultado de imagen para problema vector png">
            <a:extLst>
              <a:ext uri="{FF2B5EF4-FFF2-40B4-BE49-F238E27FC236}">
                <a16:creationId xmlns:a16="http://schemas.microsoft.com/office/drawing/2014/main" id="{2DF16555-D532-44CA-835C-1BD7AF844B39}"/>
              </a:ext>
            </a:extLst>
          </p:cNvPr>
          <p:cNvPicPr>
            <a:picLocks noChangeAspect="1" noChangeArrowheads="1"/>
          </p:cNvPicPr>
          <p:nvPr/>
        </p:nvPicPr>
        <p:blipFill>
          <a:blip r:embed="rId2">
            <a:clrChange>
              <a:clrFrom>
                <a:srgbClr val="F6F6F6"/>
              </a:clrFrom>
              <a:clrTo>
                <a:srgbClr val="F6F6F6">
                  <a:alpha val="0"/>
                </a:srgbClr>
              </a:clrTo>
            </a:clrChange>
            <a:alphaModFix amt="20000"/>
            <a:extLst>
              <a:ext uri="{28A0092B-C50C-407E-A947-70E740481C1C}">
                <a14:useLocalDpi xmlns:a14="http://schemas.microsoft.com/office/drawing/2010/main" val="0"/>
              </a:ext>
            </a:extLst>
          </a:blip>
          <a:srcRect/>
          <a:stretch>
            <a:fillRect/>
          </a:stretch>
        </p:blipFill>
        <p:spPr bwMode="auto">
          <a:xfrm>
            <a:off x="3498575" y="1901252"/>
            <a:ext cx="6056242" cy="6065560"/>
          </a:xfrm>
          <a:prstGeom prst="rect">
            <a:avLst/>
          </a:prstGeom>
          <a:noFill/>
          <a:extLst>
            <a:ext uri="{909E8E84-426E-40DD-AFC4-6F175D3DCCD1}">
              <a14:hiddenFill xmlns:a14="http://schemas.microsoft.com/office/drawing/2010/main">
                <a:solidFill>
                  <a:srgbClr val="FFFFFF"/>
                </a:solidFill>
              </a14:hiddenFill>
            </a:ext>
          </a:extLst>
        </p:spPr>
      </p:pic>
      <p:sp>
        <p:nvSpPr>
          <p:cNvPr id="4" name="Al finalizar la sesión …">
            <a:extLst>
              <a:ext uri="{FF2B5EF4-FFF2-40B4-BE49-F238E27FC236}">
                <a16:creationId xmlns:a16="http://schemas.microsoft.com/office/drawing/2014/main" id="{19F60B99-DAA7-4C66-B5B1-CBC10465ED59}"/>
              </a:ext>
            </a:extLst>
          </p:cNvPr>
          <p:cNvSpPr txBox="1"/>
          <p:nvPr/>
        </p:nvSpPr>
        <p:spPr>
          <a:xfrm>
            <a:off x="3339794" y="4162979"/>
            <a:ext cx="647933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ANTECEDENTES Y PROBLEMÁTICA</a:t>
            </a:r>
            <a:endParaRPr dirty="0">
              <a:solidFill>
                <a:schemeClr val="tx2"/>
              </a:solidFill>
            </a:endParaRPr>
          </a:p>
        </p:txBody>
      </p:sp>
    </p:spTree>
    <p:extLst>
      <p:ext uri="{BB962C8B-B14F-4D97-AF65-F5344CB8AC3E}">
        <p14:creationId xmlns:p14="http://schemas.microsoft.com/office/powerpoint/2010/main" val="24298287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7720062"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PLANTEAMIENTO DEL PROBLEMA</a:t>
            </a:r>
            <a:endParaRPr dirty="0"/>
          </a:p>
        </p:txBody>
      </p:sp>
      <p:sp>
        <p:nvSpPr>
          <p:cNvPr id="139" name="https://developer.apple.com"/>
          <p:cNvSpPr txBox="1"/>
          <p:nvPr/>
        </p:nvSpPr>
        <p:spPr>
          <a:xfrm>
            <a:off x="781628" y="4248607"/>
            <a:ext cx="11182350"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¿Cómo podríamos mejorar el transporte de los alumnos de la UPC, de modo que este no interfiera con sus estudios y se sientan seguros viajando?</a:t>
            </a:r>
            <a:endParaRPr sz="3200" dirty="0">
              <a:solidFill>
                <a:schemeClr val="tx1"/>
              </a:solidFill>
            </a:endParaRPr>
          </a:p>
        </p:txBody>
      </p:sp>
    </p:spTree>
    <p:extLst>
      <p:ext uri="{BB962C8B-B14F-4D97-AF65-F5344CB8AC3E}">
        <p14:creationId xmlns:p14="http://schemas.microsoft.com/office/powerpoint/2010/main" val="13255701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2949525"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SUPUESTOS</a:t>
            </a:r>
            <a:endParaRPr dirty="0"/>
          </a:p>
        </p:txBody>
      </p:sp>
      <p:sp>
        <p:nvSpPr>
          <p:cNvPr id="7" name="https://developer.apple.com"/>
          <p:cNvSpPr txBox="1"/>
          <p:nvPr/>
        </p:nvSpPr>
        <p:spPr>
          <a:xfrm>
            <a:off x="970922" y="2362200"/>
            <a:ext cx="6817093"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Nuestros clientes iniciales serán estudiantes de la UPC que necesiten un medio de trasporte con el cual no demoren mucho en llegar a su destino y sea seguro.</a:t>
            </a:r>
            <a:endParaRPr sz="3200" dirty="0">
              <a:solidFill>
                <a:schemeClr val="tx1"/>
              </a:solidFill>
            </a:endParaRPr>
          </a:p>
        </p:txBody>
      </p:sp>
      <p:sp>
        <p:nvSpPr>
          <p:cNvPr id="8" name="https://developer.apple.com"/>
          <p:cNvSpPr txBox="1"/>
          <p:nvPr/>
        </p:nvSpPr>
        <p:spPr>
          <a:xfrm>
            <a:off x="1123322" y="5524500"/>
            <a:ext cx="6817093" cy="2072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El cliente también puede obtener los siguientes beneficios: dinero, comodidad y expansión de su círculo social </a:t>
            </a:r>
            <a:endParaRPr sz="3200" dirty="0">
              <a:solidFill>
                <a:schemeClr val="tx1"/>
              </a:solidFill>
            </a:endParaRPr>
          </a:p>
        </p:txBody>
      </p:sp>
      <p:pic>
        <p:nvPicPr>
          <p:cNvPr id="2052" name="Picture 4" descr="Resultado de imagen para ESTUDIANTES png">
            <a:extLst>
              <a:ext uri="{FF2B5EF4-FFF2-40B4-BE49-F238E27FC236}">
                <a16:creationId xmlns:a16="http://schemas.microsoft.com/office/drawing/2014/main" id="{16AFD7AC-37FA-483E-AAE7-BC152CA4E9A4}"/>
              </a:ext>
            </a:extLst>
          </p:cNvPr>
          <p:cNvPicPr>
            <a:picLocks noChangeAspect="1" noChangeArrowheads="1"/>
          </p:cNvPicPr>
          <p:nvPr/>
        </p:nvPicPr>
        <p:blipFill>
          <a:blip r:embed="rId2">
            <a:biLevel thresh="75000"/>
            <a:alphaModFix amt="50000"/>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334539" y="6573078"/>
            <a:ext cx="6080393" cy="1023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sultado de imagen para ESTUDIANTES png">
            <a:extLst>
              <a:ext uri="{FF2B5EF4-FFF2-40B4-BE49-F238E27FC236}">
                <a16:creationId xmlns:a16="http://schemas.microsoft.com/office/drawing/2014/main" id="{3AA0288B-453D-4A16-AF35-E33D8F165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753" y="2074421"/>
            <a:ext cx="5695068" cy="569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8893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2564805"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HIPOTESIS</a:t>
            </a:r>
            <a:endParaRPr dirty="0"/>
          </a:p>
        </p:txBody>
      </p:sp>
      <p:sp>
        <p:nvSpPr>
          <p:cNvPr id="5" name="https://developer.apple.com"/>
          <p:cNvSpPr txBox="1"/>
          <p:nvPr/>
        </p:nvSpPr>
        <p:spPr>
          <a:xfrm>
            <a:off x="971550" y="3619760"/>
            <a:ext cx="11029950" cy="30572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Creemos que los servicios de colectivo que serían solicitados de acuerdo al distrito de origen del estudiante o de una respectiva sede de la UPC logrará que los estudiantes viajen seguros, ahorren tiempo y puedan llegar más temprano a clase, lo cual podremos observar en el reporte del conductor al finalizar cada viaje y en las reseñas de los usuarios.</a:t>
            </a:r>
            <a:endParaRPr sz="3200" dirty="0">
              <a:solidFill>
                <a:schemeClr val="tx1"/>
              </a:solidFill>
            </a:endParaRPr>
          </a:p>
        </p:txBody>
      </p:sp>
    </p:spTree>
    <p:extLst>
      <p:ext uri="{BB962C8B-B14F-4D97-AF65-F5344CB8AC3E}">
        <p14:creationId xmlns:p14="http://schemas.microsoft.com/office/powerpoint/2010/main" val="170344265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p:nvPr/>
        </p:nvPicPr>
        <p:blipFill>
          <a:blip r:embed="rId2" cstate="print">
            <a:extLst>
              <a:ext uri="{28A0092B-C50C-407E-A947-70E740481C1C}">
                <a14:useLocalDpi xmlns:a14="http://schemas.microsoft.com/office/drawing/2010/main" val="0"/>
              </a:ext>
            </a:extLst>
          </a:blip>
          <a:stretch>
            <a:fillRect/>
          </a:stretch>
        </p:blipFill>
        <p:spPr>
          <a:xfrm>
            <a:off x="874644" y="655982"/>
            <a:ext cx="11255512" cy="8441635"/>
          </a:xfrm>
          <a:prstGeom prst="rect">
            <a:avLst/>
          </a:prstGeom>
        </p:spPr>
      </p:pic>
    </p:spTree>
    <p:extLst>
      <p:ext uri="{BB962C8B-B14F-4D97-AF65-F5344CB8AC3E}">
        <p14:creationId xmlns:p14="http://schemas.microsoft.com/office/powerpoint/2010/main" val="2266383646"/>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583</TotalTime>
  <Words>1869</Words>
  <Application>Microsoft Office PowerPoint</Application>
  <PresentationFormat>Custom</PresentationFormat>
  <Paragraphs>153</Paragraphs>
  <Slides>42</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Arial</vt:lpstr>
      <vt:lpstr>Helvetica Light</vt:lpstr>
      <vt:lpstr>Helvetica Neue</vt:lpstr>
      <vt:lpstr>Helvetica Neue Light</vt:lpstr>
      <vt:lpstr>Helvetica Neue Medium</vt:lpstr>
      <vt:lpstr>Helvetica Neue Thin</vt:lpstr>
      <vt:lpstr>Microsoft Sans Serif</vt:lpstr>
      <vt:lpstr>Open Sans</vt:lpstr>
      <vt:lpstr>Solano Gothic MVB </vt:lpstr>
      <vt:lpstr>Solano Gothic MVB Std Bold</vt:lpstr>
      <vt:lpstr>Symbol</vt:lpstr>
      <vt:lpstr>Zizou Slab</vt:lpstr>
      <vt:lpstr>Zizou Slab Light</vt:lpstr>
      <vt:lpstr>Zizou Slab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pcisavel (Velasquez Nuñez, Angel Augusto)</dc:creator>
  <cp:lastModifiedBy>u201711033 (Pinillos Zenteno, Jose Sebastian)</cp:lastModifiedBy>
  <cp:revision>61</cp:revision>
  <dcterms:created xsi:type="dcterms:W3CDTF">2019-03-08T00:44:33Z</dcterms:created>
  <dcterms:modified xsi:type="dcterms:W3CDTF">2019-09-29T04:44:25Z</dcterms:modified>
</cp:coreProperties>
</file>